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95" d="100"/>
          <a:sy n="95" d="100"/>
        </p:scale>
        <p:origin x="62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42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2.xml"/><Relationship Id="rId8" Type="http://schemas.openxmlformats.org/officeDocument/2006/relationships/slide" Target="../slides/slide10.xml"/><Relationship Id="rId7" Type="http://schemas.openxmlformats.org/officeDocument/2006/relationships/slide" Target="../slides/slide8.xml"/><Relationship Id="rId6" Type="http://schemas.openxmlformats.org/officeDocument/2006/relationships/slide" Target="../slides/slide9.xml"/><Relationship Id="rId5" Type="http://schemas.openxmlformats.org/officeDocument/2006/relationships/slide" Target="../slides/slide6.xml"/><Relationship Id="rId4" Type="http://schemas.openxmlformats.org/officeDocument/2006/relationships/image" Target="../media/image7.png"/><Relationship Id="rId3" Type="http://schemas.openxmlformats.org/officeDocument/2006/relationships/slide" Target="../slides/slide5.xml"/><Relationship Id="rId22" Type="http://schemas.openxmlformats.org/officeDocument/2006/relationships/slide" Target="../slides/slide45.xml"/><Relationship Id="rId21" Type="http://schemas.openxmlformats.org/officeDocument/2006/relationships/slide" Target="../slides/slide39.xml"/><Relationship Id="rId20" Type="http://schemas.openxmlformats.org/officeDocument/2006/relationships/slide" Target="../slides/slide35.xml"/><Relationship Id="rId2" Type="http://schemas.openxmlformats.org/officeDocument/2006/relationships/image" Target="../media/image4.png"/><Relationship Id="rId19" Type="http://schemas.openxmlformats.org/officeDocument/2006/relationships/slide" Target="../slides/slide32.xml"/><Relationship Id="rId18" Type="http://schemas.openxmlformats.org/officeDocument/2006/relationships/slide" Target="../slides/slide29.xml"/><Relationship Id="rId17" Type="http://schemas.openxmlformats.org/officeDocument/2006/relationships/slide" Target="../slides/slide27.xml"/><Relationship Id="rId16" Type="http://schemas.openxmlformats.org/officeDocument/2006/relationships/slide" Target="../slides/slide24.xml"/><Relationship Id="rId15" Type="http://schemas.openxmlformats.org/officeDocument/2006/relationships/slide" Target="../slides/slide22.xml"/><Relationship Id="rId14" Type="http://schemas.openxmlformats.org/officeDocument/2006/relationships/slide" Target="../slides/slide20.xml"/><Relationship Id="rId13" Type="http://schemas.openxmlformats.org/officeDocument/2006/relationships/slide" Target="../slides/slide19.xml"/><Relationship Id="rId12" Type="http://schemas.openxmlformats.org/officeDocument/2006/relationships/slide" Target="../slides/slide17.xml"/><Relationship Id="rId11" Type="http://schemas.openxmlformats.org/officeDocument/2006/relationships/slide" Target="../slides/slide16.xml"/><Relationship Id="rId10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slide" Target="../slides/slide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1#51d04f18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1472" y="73152"/>
            <a:ext cx="2286000" cy="484632"/>
          </a:xfrm>
          <a:prstGeom prst="rect">
            <a:avLst/>
          </a:prstGeom>
        </p:spPr>
      </p:pic>
      <p:sp>
        <p:nvSpPr>
          <p:cNvPr id="4" name="C_0#auto_editor_catalog_5?lid=0a80b680e&amp;cid=0a80b680e&amp;vtp=1">
            <a:hlinkClick r:id="rId5" action="ppaction://hlinksldjump"/>
          </p:cNvPr>
          <p:cNvSpPr/>
          <p:nvPr/>
        </p:nvSpPr>
        <p:spPr>
          <a:xfrm>
            <a:off x="1005840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</a:t>
            </a:r>
            <a:endParaRPr lang="en-US" sz="1200" dirty="0"/>
          </a:p>
        </p:txBody>
      </p:sp>
      <p:sp>
        <p:nvSpPr>
          <p:cNvPr id="5" name="C_0#auto_editor_catalog_5?lid=743361822&amp;cid=743361822&amp;vtp=1">
            <a:hlinkClick r:id="rId6" action="ppaction://hlinksldjump"/>
          </p:cNvPr>
          <p:cNvSpPr/>
          <p:nvPr/>
        </p:nvSpPr>
        <p:spPr>
          <a:xfrm>
            <a:off x="1545336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2</a:t>
            </a:r>
            <a:endParaRPr lang="en-US" sz="1200" dirty="0"/>
          </a:p>
        </p:txBody>
      </p:sp>
      <p:sp>
        <p:nvSpPr>
          <p:cNvPr id="6" name="C_0#auto_editor_catalog_5?lid=4e4055960&amp;cid=4e4055960&amp;vtp=1">
            <a:hlinkClick r:id="rId7" action="ppaction://hlinksldjump"/>
          </p:cNvPr>
          <p:cNvSpPr/>
          <p:nvPr/>
        </p:nvSpPr>
        <p:spPr>
          <a:xfrm>
            <a:off x="2084832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3</a:t>
            </a:r>
            <a:endParaRPr lang="en-US" sz="1200" dirty="0"/>
          </a:p>
        </p:txBody>
      </p:sp>
      <p:sp>
        <p:nvSpPr>
          <p:cNvPr id="7" name="C_0#auto_editor_catalog_5?lid=08e25b896&amp;cid=08e25b896&amp;vtp=1">
            <a:hlinkClick r:id="rId6" action="ppaction://hlinksldjump"/>
          </p:cNvPr>
          <p:cNvSpPr/>
          <p:nvPr/>
        </p:nvSpPr>
        <p:spPr>
          <a:xfrm>
            <a:off x="2624328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4</a:t>
            </a:r>
            <a:endParaRPr lang="en-US" sz="1200" dirty="0"/>
          </a:p>
        </p:txBody>
      </p:sp>
      <p:sp>
        <p:nvSpPr>
          <p:cNvPr id="8" name="C_0#auto_editor_catalog_5?lid=5d3ff9e61&amp;cid=5d3ff9e61&amp;vtp=1">
            <a:hlinkClick r:id="rId8" action="ppaction://hlinksldjump"/>
          </p:cNvPr>
          <p:cNvSpPr/>
          <p:nvPr/>
        </p:nvSpPr>
        <p:spPr>
          <a:xfrm>
            <a:off x="3163824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5</a:t>
            </a:r>
            <a:endParaRPr lang="en-US" sz="1200" dirty="0"/>
          </a:p>
        </p:txBody>
      </p:sp>
      <p:sp>
        <p:nvSpPr>
          <p:cNvPr id="9" name="C_0#auto_editor_catalog_5?lid=50d7fa1a3&amp;cid=50d7fa1a3&amp;vtp=1">
            <a:hlinkClick r:id="rId9" action="ppaction://hlinksldjump"/>
          </p:cNvPr>
          <p:cNvSpPr/>
          <p:nvPr/>
        </p:nvSpPr>
        <p:spPr>
          <a:xfrm>
            <a:off x="3703320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6</a:t>
            </a:r>
            <a:endParaRPr lang="en-US" sz="1200" dirty="0"/>
          </a:p>
        </p:txBody>
      </p:sp>
      <p:sp>
        <p:nvSpPr>
          <p:cNvPr id="10" name="C_0#auto_editor_catalog_5?lid=d65d2c321&amp;cid=d65d2c321&amp;vtp=1">
            <a:hlinkClick r:id="rId10" action="ppaction://hlinksldjump"/>
          </p:cNvPr>
          <p:cNvSpPr/>
          <p:nvPr/>
        </p:nvSpPr>
        <p:spPr>
          <a:xfrm>
            <a:off x="4242816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7</a:t>
            </a:r>
            <a:endParaRPr lang="en-US" sz="1200" dirty="0"/>
          </a:p>
        </p:txBody>
      </p:sp>
      <p:sp>
        <p:nvSpPr>
          <p:cNvPr id="11" name="C_0#auto_editor_catalog_5?lid=571cd4395&amp;cid=571cd4395&amp;vtp=1">
            <a:hlinkClick r:id="rId11" action="ppaction://hlinksldjump"/>
          </p:cNvPr>
          <p:cNvSpPr/>
          <p:nvPr/>
        </p:nvSpPr>
        <p:spPr>
          <a:xfrm>
            <a:off x="4782312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8</a:t>
            </a:r>
            <a:endParaRPr lang="en-US" sz="1200" dirty="0"/>
          </a:p>
        </p:txBody>
      </p:sp>
      <p:sp>
        <p:nvSpPr>
          <p:cNvPr id="12" name="C_0#auto_editor_catalog_5?lid=5035c2e0f&amp;cid=5035c2e0f&amp;vtp=1">
            <a:hlinkClick r:id="rId12" action="ppaction://hlinksldjump"/>
          </p:cNvPr>
          <p:cNvSpPr/>
          <p:nvPr/>
        </p:nvSpPr>
        <p:spPr>
          <a:xfrm>
            <a:off x="5321808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9</a:t>
            </a:r>
            <a:endParaRPr lang="en-US" sz="1200" dirty="0"/>
          </a:p>
        </p:txBody>
      </p:sp>
      <p:sp>
        <p:nvSpPr>
          <p:cNvPr id="13" name="C_0#auto_editor_catalog_5?lid=aea625eeb&amp;cid=aea625eeb&amp;vtp=1">
            <a:hlinkClick r:id="rId13" action="ppaction://hlinksldjump"/>
          </p:cNvPr>
          <p:cNvSpPr/>
          <p:nvPr/>
        </p:nvSpPr>
        <p:spPr>
          <a:xfrm>
            <a:off x="5861304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10</a:t>
            </a:r>
            <a:endParaRPr lang="en-US" sz="1200" dirty="0"/>
          </a:p>
        </p:txBody>
      </p:sp>
      <p:sp>
        <p:nvSpPr>
          <p:cNvPr id="14" name="C_0#auto_editor_catalog_5?lid=ea1ec0581&amp;cid=ea1ec0581&amp;vtp=1">
            <a:hlinkClick r:id="rId14" action="ppaction://hlinksldjump"/>
          </p:cNvPr>
          <p:cNvSpPr/>
          <p:nvPr/>
        </p:nvSpPr>
        <p:spPr>
          <a:xfrm>
            <a:off x="6400800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11</a:t>
            </a:r>
            <a:endParaRPr lang="en-US" sz="1200" dirty="0"/>
          </a:p>
        </p:txBody>
      </p:sp>
      <p:sp>
        <p:nvSpPr>
          <p:cNvPr id="15" name="C_0#auto_editor_catalog_5?lid=79e449d0d&amp;cid=79e449d0d&amp;vtp=1">
            <a:hlinkClick r:id="rId15" action="ppaction://hlinksldjump"/>
          </p:cNvPr>
          <p:cNvSpPr/>
          <p:nvPr/>
        </p:nvSpPr>
        <p:spPr>
          <a:xfrm>
            <a:off x="6940296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12</a:t>
            </a:r>
            <a:endParaRPr lang="en-US" sz="1200" dirty="0"/>
          </a:p>
        </p:txBody>
      </p:sp>
      <p:sp>
        <p:nvSpPr>
          <p:cNvPr id="16" name="C_0#auto_editor_catalog_5?lid=49b91201f&amp;cid=49b91201f&amp;vtp=1">
            <a:hlinkClick r:id="rId16" action="ppaction://hlinksldjump"/>
          </p:cNvPr>
          <p:cNvSpPr/>
          <p:nvPr/>
        </p:nvSpPr>
        <p:spPr>
          <a:xfrm>
            <a:off x="7479792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13</a:t>
            </a:r>
            <a:endParaRPr lang="en-US" sz="1200" dirty="0"/>
          </a:p>
        </p:txBody>
      </p:sp>
      <p:sp>
        <p:nvSpPr>
          <p:cNvPr id="17" name="C_0#auto_editor_catalog_5?lid=409d6457e&amp;cid=409d6457e&amp;vtp=1">
            <a:hlinkClick r:id="rId17" action="ppaction://hlinksldjump"/>
          </p:cNvPr>
          <p:cNvSpPr/>
          <p:nvPr/>
        </p:nvSpPr>
        <p:spPr>
          <a:xfrm>
            <a:off x="8019288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14</a:t>
            </a:r>
            <a:endParaRPr lang="en-US" sz="1200" dirty="0"/>
          </a:p>
        </p:txBody>
      </p:sp>
      <p:sp>
        <p:nvSpPr>
          <p:cNvPr id="18" name="C_0#auto_editor_catalog_5?lid=04415725e&amp;cid=04415725e&amp;vtp=1">
            <a:hlinkClick r:id="rId18" action="ppaction://hlinksldjump"/>
          </p:cNvPr>
          <p:cNvSpPr/>
          <p:nvPr/>
        </p:nvSpPr>
        <p:spPr>
          <a:xfrm>
            <a:off x="8558784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15</a:t>
            </a:r>
            <a:endParaRPr lang="en-US" sz="1200" dirty="0"/>
          </a:p>
        </p:txBody>
      </p:sp>
      <p:sp>
        <p:nvSpPr>
          <p:cNvPr id="19" name="C_0#auto_editor_catalog_5?lid=c3209f621&amp;cid=c3209f621&amp;vtp=1">
            <a:hlinkClick r:id="rId19" action="ppaction://hlinksldjump"/>
          </p:cNvPr>
          <p:cNvSpPr/>
          <p:nvPr/>
        </p:nvSpPr>
        <p:spPr>
          <a:xfrm>
            <a:off x="9098280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16</a:t>
            </a:r>
            <a:endParaRPr lang="en-US" sz="1200" dirty="0"/>
          </a:p>
        </p:txBody>
      </p:sp>
      <p:sp>
        <p:nvSpPr>
          <p:cNvPr id="20" name="C_0#auto_editor_catalog_5?lid=8689685fc&amp;cid=8689685fc&amp;vtp=1">
            <a:hlinkClick r:id="rId20" action="ppaction://hlinksldjump"/>
          </p:cNvPr>
          <p:cNvSpPr/>
          <p:nvPr/>
        </p:nvSpPr>
        <p:spPr>
          <a:xfrm>
            <a:off x="9637776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17</a:t>
            </a:r>
            <a:endParaRPr lang="en-US" sz="1200" dirty="0"/>
          </a:p>
        </p:txBody>
      </p:sp>
      <p:sp>
        <p:nvSpPr>
          <p:cNvPr id="21" name="C_0#auto_editor_catalog_5?lid=2f6a0cce7&amp;cid=2f6a0cce7&amp;vtp=1">
            <a:hlinkClick r:id="rId21" action="ppaction://hlinksldjump"/>
          </p:cNvPr>
          <p:cNvSpPr/>
          <p:nvPr/>
        </p:nvSpPr>
        <p:spPr>
          <a:xfrm>
            <a:off x="10177272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18</a:t>
            </a:r>
            <a:endParaRPr lang="en-US" sz="1200" dirty="0"/>
          </a:p>
        </p:txBody>
      </p:sp>
      <p:sp>
        <p:nvSpPr>
          <p:cNvPr id="22" name="C_0#auto_editor_catalog_5?lid=72a9a839c&amp;cid=72a9a839c&amp;vtp=1">
            <a:hlinkClick r:id="rId22" action="ppaction://hlinksldjump"/>
          </p:cNvPr>
          <p:cNvSpPr/>
          <p:nvPr/>
        </p:nvSpPr>
        <p:spPr>
          <a:xfrm>
            <a:off x="10716768" y="6464808"/>
            <a:ext cx="429768" cy="219456"/>
          </a:xfrm>
          <a:prstGeom prst="rect">
            <a:avLst/>
          </a:prstGeom>
          <a:solidFill>
            <a:srgbClr val="DAE3F3"/>
          </a:solidFill>
          <a:ln>
            <a:solidFill>
              <a:srgbClr val="5B9BD5"/>
            </a:solidFill>
          </a:ln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70C0"/>
                </a:solidFill>
                <a:latin typeface="Times New Roman" panose="02020603050405020304" pitchFamily="34" charset="0"/>
                <a:ea typeface="Calibri (正文)" pitchFamily="34" charset="-122"/>
                <a:cs typeface="Times New Roman" panose="02020603050405020304" pitchFamily="34" charset="-120"/>
              </a:rPr>
              <a:t>19</a:t>
            </a:r>
            <a:endParaRPr lang="en-US" sz="1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ad69251bb33c17b50be87d#tid=68b541138a853b00094c027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9308592" y="5157216"/>
            <a:ext cx="2386584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  学</a:t>
            </a:r>
            <a:endParaRPr lang="en-US" sz="3600" dirty="0"/>
          </a:p>
        </p:txBody>
      </p:sp>
      <p:sp>
        <p:nvSpPr>
          <p:cNvPr id="4" name="MasterShapeName"/>
          <p:cNvSpPr/>
          <p:nvPr/>
        </p:nvSpPr>
        <p:spPr>
          <a:xfrm>
            <a:off x="8942832" y="5806440"/>
            <a:ext cx="3118104" cy="4114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九年级下册 鲁教版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4663440" y="1042416"/>
            <a:ext cx="2862072" cy="95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6000" b="1" i="0" dirty="0">
                <a:solidFill>
                  <a:srgbClr val="EC6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目  录</a:t>
            </a:r>
            <a:endParaRPr lang="en-US" sz="6000" dirty="0"/>
          </a:p>
        </p:txBody>
      </p:sp>
      <p:sp>
        <p:nvSpPr>
          <p:cNvPr id="4" name="MasterShapeName"/>
          <p:cNvSpPr/>
          <p:nvPr/>
        </p:nvSpPr>
        <p:spPr>
          <a:xfrm>
            <a:off x="4059936" y="6044184"/>
            <a:ext cx="4059936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鼠标轻轻一点，内容立即呈现</a:t>
            </a:r>
            <a:endParaRPr lang="en-US" sz="1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440" y="1472184"/>
            <a:ext cx="9720072" cy="1435608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1618488"/>
            <a:ext cx="7488936" cy="11521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1472" y="73152"/>
            <a:ext cx="2286000" cy="4846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68.jpeg"/><Relationship Id="rId1" Type="http://schemas.openxmlformats.org/officeDocument/2006/relationships/image" Target="../media/image67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3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6.jpeg"/><Relationship Id="rId1" Type="http://schemas.openxmlformats.org/officeDocument/2006/relationships/image" Target="../media/image75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0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6.xml"/><Relationship Id="rId5" Type="http://schemas.openxmlformats.org/officeDocument/2006/relationships/slide" Target="slide45.xml"/><Relationship Id="rId4" Type="http://schemas.openxmlformats.org/officeDocument/2006/relationships/slide" Target="slide35.xml"/><Relationship Id="rId3" Type="http://schemas.openxmlformats.org/officeDocument/2006/relationships/slide" Target="slide24.xml"/><Relationship Id="rId2" Type="http://schemas.openxmlformats.org/officeDocument/2006/relationships/image" Target="../media/image9.png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5d3ff9e61?vop=1&amp;pid=351a1a007&amp;color=0,0,0&amp;vtp=1&amp;bt=1&amp;bbb=1"/>
          <p:cNvSpPr/>
          <p:nvPr/>
        </p:nvSpPr>
        <p:spPr>
          <a:xfrm>
            <a:off x="649224" y="859537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[2025天津北辰区一模]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下列应用与中和反应无关的是(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3" name="QC_4_AN.16_1#5d3ff9e61.bracket?vop=1&amp;pid=351a1a007&amp;color=0,0,0&amp;vpa=5&amp;vtp=1"/>
          <p:cNvSpPr/>
          <p:nvPr/>
        </p:nvSpPr>
        <p:spPr>
          <a:xfrm>
            <a:off x="8019160" y="857632"/>
            <a:ext cx="441389" cy="48812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5_2#5d3ff9e61.choices?vop=1&amp;pid=351a1a007&amp;color=0,0,0&amp;vtp=1&amp;bbb=1"/>
              <p:cNvSpPr/>
              <p:nvPr/>
            </p:nvSpPr>
            <p:spPr>
              <a:xfrm>
                <a:off x="649224" y="1406906"/>
                <a:ext cx="10899648" cy="2150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A.硫酸厂的污水中含硫酸，用熟石灰处理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Al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OH</m:t>
                    </m:r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的药物治疗胃酸过多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.烧碱溶液沾到皮肤上，用水冲洗后再涂上硼酸溶液</a:t>
                </a:r>
                <a:endParaRPr lang="en-US" altLang="zh-CN" sz="24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.用生石灰作食品干燥剂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C_4_BD.15_2#5d3ff9e61.choices?vop=1&amp;pid=351a1a0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406906"/>
                <a:ext cx="10899648" cy="2150999"/>
              </a:xfrm>
              <a:prstGeom prst="rect">
                <a:avLst/>
              </a:prstGeom>
              <a:blipFill rotWithShape="1">
                <a:blip r:embed="rId1"/>
                <a:stretch>
                  <a:fillRect l="-2" t="-18" r="1" b="-2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AS.17_1#5d3ff9e61?vop=1&amp;pid=351a1a007&amp;color=0,0,0&amp;vtp=1&amp;bt=1&amp;bbb=1&amp;hb=1"/>
              <p:cNvSpPr/>
              <p:nvPr/>
            </p:nvSpPr>
            <p:spPr>
              <a:xfrm>
                <a:off x="649224" y="864000"/>
                <a:ext cx="10899648" cy="3827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硫酸厂污水中的硫酸和熟石灰中的氢氧化钙反应生成硫酸钙和水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应是酸与碱作用生成盐和水的反应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，属于中和反应，A不符合题意。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Al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OH</m:t>
                    </m:r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与胃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酸的主要成分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反应生成氯化铝和水，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该反应是酸与碱作用生成盐和水的反应，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属于中和反应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，B不符合题意。烧碱是氢氧化钠的俗称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，与硼酸反应生成硼酸钠和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，该反应是酸与碱作用生成盐和水的反应，属于中和反应，C不符合题意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。用生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石灰作食品干燥剂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，是生石灰中的氧化钙与水反应生成氢氧化钙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，该反应不是酸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与碱作用生成盐和水的反应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，与中和反应无关，D符合题意。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C_4_AS.17_1#5d3ff9e61?vop=1&amp;pid=351a1a0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3827399"/>
              </a:xfrm>
              <a:prstGeom prst="rect">
                <a:avLst/>
              </a:prstGeom>
              <a:blipFill rotWithShape="1">
                <a:blip r:embed="rId1"/>
                <a:stretch>
                  <a:fillRect l="-2" t="-10" r="-512" b="-1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8_1#50d7fa1a3?vop=1&amp;pid=351a1a007&amp;color=0,0,0&amp;vtp=1&amp;bt=1&amp;bbb=1"/>
          <p:cNvSpPr/>
          <p:nvPr/>
        </p:nvSpPr>
        <p:spPr>
          <a:xfrm>
            <a:off x="649224" y="859537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[2025江苏宿迁一模]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下列物质的性质和用途对应关系正确的是(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3" name="QC_4_AN.19_1#50d7fa1a3.bracket?vop=1&amp;pid=351a1a007&amp;color=0,0,0&amp;vpa=6&amp;vtp=1"/>
          <p:cNvSpPr/>
          <p:nvPr/>
        </p:nvSpPr>
        <p:spPr>
          <a:xfrm>
            <a:off x="9251093" y="857632"/>
            <a:ext cx="423863" cy="48812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400" dirty="0"/>
          </a:p>
        </p:txBody>
      </p:sp>
      <p:sp>
        <p:nvSpPr>
          <p:cNvPr id="4" name="QC_4_BD.18_2#50d7fa1a3.choices?vop=1&amp;pid=351a1a007&amp;color=0,0,0&amp;vtp=1&amp;bbb=1"/>
          <p:cNvSpPr/>
          <p:nvPr/>
        </p:nvSpPr>
        <p:spPr>
          <a:xfrm>
            <a:off x="649224" y="1406906"/>
            <a:ext cx="10899648" cy="21509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A.石墨具有导电性，可用于生产铅笔芯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.活性炭具有吸附性，常用作冰箱除味剂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.盐酸具有挥发性，常用于除铁锈</a:t>
            </a:r>
            <a:endParaRPr lang="en-US" altLang="zh-CN" sz="2400" dirty="0"/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.浓硫酸具有强烈的腐蚀性，常用作干燥剂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20_1#50d7fa1a3?vop=1&amp;pid=351a1a007&amp;color=0,0,0&amp;vtp=1&amp;bt=1&amp;bbb=1"/>
          <p:cNvSpPr/>
          <p:nvPr/>
        </p:nvSpPr>
        <p:spPr>
          <a:xfrm>
            <a:off x="649224" y="864000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endParaRPr lang="en-US" altLang="zh-CN" sz="2400" dirty="0"/>
          </a:p>
        </p:txBody>
      </p:sp>
      <p:graphicFrame>
        <p:nvGraphicFramePr>
          <p:cNvPr id="16" name="QC_4_AS.20_2#50d7fa1a3?colgroup=3,30&amp;vop=1&amp;pid=351a1a007&amp;color=0,0,0&amp;vtp=1&amp;bbb=1&amp;hb=1"/>
          <p:cNvGraphicFramePr>
            <a:graphicFrameLocks noGrp="1"/>
          </p:cNvGraphicFramePr>
          <p:nvPr/>
        </p:nvGraphicFramePr>
        <p:xfrm>
          <a:off x="649224" y="1476775"/>
          <a:ext cx="10872216" cy="3409189"/>
        </p:xfrm>
        <a:graphic>
          <a:graphicData uri="http://schemas.openxmlformats.org/drawingml/2006/table">
            <a:tbl>
              <a:tblPr/>
              <a:tblGrid>
                <a:gridCol w="1289304"/>
                <a:gridCol w="9582912"/>
              </a:tblGrid>
              <a:tr h="47155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15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石墨可用于生产铅笔芯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是由于石墨很软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有滑腻感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且为灰黑色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400" b="0" i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400" b="0" i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66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活性炭具有吸附性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可以吸附色素和异味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常用作冰箱除味剂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B正确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15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盐酸能与铁锈的主要成分氧化铁反应生成氯化铁和水</a:t>
                      </a:r>
                      <a:r>
                        <a:rPr lang="en-US" altLang="zh-CN" sz="2400" b="0" i="0" spc="-10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从而除去铁</a:t>
                      </a:r>
                      <a:endParaRPr lang="en-US" altLang="zh-CN" sz="2400" b="0" i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锈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66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浓硫酸具有吸水性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常用作气体干燥剂</a:t>
                      </a:r>
                      <a:r>
                        <a:rPr lang="en-US" altLang="zh-CN" sz="2400" b="0" i="0" spc="-1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_1#d65d2c321?vop=1&amp;pid=351a1a007&amp;color=0,0,0&amp;vtp=1&amp;bt=1&amp;bbb=1&amp;hb=1"/>
          <p:cNvSpPr/>
          <p:nvPr/>
        </p:nvSpPr>
        <p:spPr>
          <a:xfrm>
            <a:off x="649224" y="859536"/>
            <a:ext cx="10894782" cy="11476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2400" b="1" i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9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柠檬酸是一种常见的酸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，广泛存在于柠檬中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，也是食品工业中重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要的酸味剂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。根据酸的通性推测，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柠檬酸不可能具有的化学性质或用途是(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400" dirty="0"/>
          </a:p>
        </p:txBody>
      </p:sp>
      <p:pic>
        <p:nvPicPr>
          <p:cNvPr id="3" name="QC_4_BD.21_1#d65d2c321?vop=1&amp;pid=351a1a007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856" y="861822"/>
            <a:ext cx="2057400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2_1#d65d2c321.bracket?vop=1&amp;pid=351a1a007&amp;color=0,0,0&amp;vpa=7&amp;vtp=1"/>
          <p:cNvSpPr/>
          <p:nvPr/>
        </p:nvSpPr>
        <p:spPr>
          <a:xfrm>
            <a:off x="10648093" y="1521206"/>
            <a:ext cx="423863" cy="478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400" dirty="0"/>
          </a:p>
        </p:txBody>
      </p:sp>
      <p:sp>
        <p:nvSpPr>
          <p:cNvPr id="5" name="QC_4_BD.21_2#d65d2c321.choices?vop=1&amp;pid=351a1a007&amp;color=0,0,0&amp;vtp=1&amp;bbb=1"/>
          <p:cNvSpPr/>
          <p:nvPr/>
        </p:nvSpPr>
        <p:spPr>
          <a:xfrm>
            <a:off x="649224" y="2080641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5555615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.能使紫色石蕊试液变红</a:t>
            </a:r>
            <a:r>
              <a:rPr lang="en-US" altLang="zh-CN" sz="24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.能与氢氧化钠溶液发生反应</a:t>
            </a:r>
            <a:endParaRPr lang="en-US" altLang="zh-CN" sz="2400" dirty="0"/>
          </a:p>
          <a:p>
            <a:pPr latinLnBrk="1">
              <a:lnSpc>
                <a:spcPts val="4200"/>
              </a:lnSpc>
              <a:tabLst>
                <a:tab pos="5555615" algn="l"/>
              </a:tabLst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C.能与一氧化碳气体发生反应</a:t>
            </a:r>
            <a:r>
              <a:rPr lang="en-US" altLang="zh-CN" sz="24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.能用于除水壶内的水垢</a:t>
            </a:r>
            <a:endParaRPr lang="en-US" altLang="zh-CN" sz="2400" dirty="0"/>
          </a:p>
        </p:txBody>
      </p:sp>
      <p:sp>
        <p:nvSpPr>
          <p:cNvPr id="6" name="QC_4_AS.23_1#d65d2c321?vop=1&amp;pid=351a1a007&amp;color=0,0,0&amp;vtp=1&amp;bbb=1&amp;hb=1"/>
          <p:cNvSpPr/>
          <p:nvPr/>
        </p:nvSpPr>
        <p:spPr>
          <a:xfrm>
            <a:off x="649224" y="3184271"/>
            <a:ext cx="10899648" cy="1592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柠檬酸是一种酸，具有酸的通性，能使紫色石蕊试液变红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，能与氢氧化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钠溶液发生反应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。柠檬酸不能与一氧化碳气体发生反应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。水垢的主要成分是碳酸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钙和氢氧化镁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，二者都能与酸反应，柠檬酸能用于除水壶内的水垢。故选C。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24_1#d65d2c321?vop=1&amp;pid=351a1a007&amp;color=0,0,0&amp;vtp=1&amp;bt=1&amp;bbb=1"/>
          <p:cNvSpPr/>
          <p:nvPr/>
        </p:nvSpPr>
        <p:spPr>
          <a:xfrm>
            <a:off x="649224" y="864000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上分归纳</a:t>
            </a:r>
            <a:r>
              <a:rPr lang="en-US" altLang="zh-CN" sz="2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酸、碱通性巧记方法</a:t>
            </a:r>
            <a:endParaRPr lang="en-US" altLang="zh-CN" sz="2400" dirty="0"/>
          </a:p>
        </p:txBody>
      </p:sp>
      <p:pic>
        <p:nvPicPr>
          <p:cNvPr id="3" name="QC_4_EX.24_3#d65d2c321?iti=1&amp;htil=1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6272" y="1485919"/>
            <a:ext cx="2386584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4_EX.24_4#d65d2c321?iti=2&amp;htil=1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6368" y="1476775"/>
            <a:ext cx="2596896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EX.24_5#d65d2c321?iti=1&amp;htil=1&amp;vop=1&amp;pid=351a1a007&amp;color=0,0,0&amp;vtp=1&amp;bbb=1"/>
          <p:cNvSpPr/>
          <p:nvPr/>
        </p:nvSpPr>
        <p:spPr>
          <a:xfrm>
            <a:off x="2725833" y="4767599"/>
            <a:ext cx="1287462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酸的通性</a:t>
            </a:r>
            <a:endParaRPr lang="en-US" altLang="zh-CN" sz="2400" dirty="0"/>
          </a:p>
        </p:txBody>
      </p:sp>
      <p:sp>
        <p:nvSpPr>
          <p:cNvPr id="6" name="QC_4_EX.24_6#d65d2c321?iti=2&amp;htil=1&amp;vop=1&amp;pid=351a1a007&amp;color=0,0,0&amp;vtp=1&amp;bbb=1"/>
          <p:cNvSpPr/>
          <p:nvPr/>
        </p:nvSpPr>
        <p:spPr>
          <a:xfrm>
            <a:off x="8171085" y="4767599"/>
            <a:ext cx="1287462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碱的通性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5" grpId="0" animBg="1" build="p"/>
      <p:bldP spid="6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5_1#571cd4395?vop=1&amp;pid=351a1a007&amp;color=0,0,0&amp;vtp=1&amp;bt=1&amp;bbb=1"/>
          <p:cNvSpPr/>
          <p:nvPr/>
        </p:nvSpPr>
        <p:spPr>
          <a:xfrm>
            <a:off x="649224" y="864000"/>
            <a:ext cx="10899648" cy="8333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400" b="1" i="0" spc="-5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4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[2024河南安阳模拟]</a:t>
            </a:r>
            <a:r>
              <a:rPr lang="en-US" altLang="zh-CN" sz="24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为完成“自制酸碱指示剂”实践探究，某学习小组开展如下活动。</a:t>
            </a:r>
            <a:endParaRPr lang="en-US" altLang="zh-CN" sz="2400" spc="-50" dirty="0"/>
          </a:p>
          <a:p>
            <a:pPr latinLnBrk="1">
              <a:lnSpc>
                <a:spcPts val="33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查阅资料】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某品种菊花的色素提取液具有如表特性。</a:t>
            </a:r>
            <a:endParaRPr lang="en-US" altLang="zh-CN" sz="2400" dirty="0"/>
          </a:p>
        </p:txBody>
      </p:sp>
      <p:graphicFrame>
        <p:nvGraphicFramePr>
          <p:cNvPr id="19" name="QC_4_BD.25_2#571cd4395?colgroup=7,27&amp;vop=1&amp;pid=351a1a007&amp;color=0,0,0&amp;vtp=1&amp;bbb=1"/>
          <p:cNvGraphicFramePr>
            <a:graphicFrameLocks noGrp="1"/>
          </p:cNvGraphicFramePr>
          <p:nvPr/>
        </p:nvGraphicFramePr>
        <p:xfrm>
          <a:off x="649224" y="1832629"/>
          <a:ext cx="10853928" cy="1437767"/>
        </p:xfrm>
        <a:graphic>
          <a:graphicData uri="http://schemas.openxmlformats.org/drawingml/2006/table">
            <a:tbl>
              <a:tblPr/>
              <a:tblGrid>
                <a:gridCol w="2286000"/>
                <a:gridCol w="3145536"/>
                <a:gridCol w="2276856"/>
                <a:gridCol w="3145536"/>
              </a:tblGrid>
              <a:tr h="471551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色素提取液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变色情况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471551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滴入酸性溶液中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滴入水中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滴入碱性溶液中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紫色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紫色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C_4_BD.25_3#571cd4395?vop=1&amp;pid=351a1a007&amp;color=0,0,0&amp;vtp=1&amp;bbb=1&amp;hb=1"/>
          <p:cNvSpPr/>
          <p:nvPr/>
        </p:nvSpPr>
        <p:spPr>
          <a:xfrm>
            <a:off x="649224" y="3407429"/>
            <a:ext cx="10899648" cy="8333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小组同学制得该品种菊花的色素提取液并滴入白醋中，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溶液呈现的颜色可能为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4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400" dirty="0"/>
          </a:p>
        </p:txBody>
      </p:sp>
      <p:sp>
        <p:nvSpPr>
          <p:cNvPr id="5" name="QC_4_AN.26_1#571cd4395.bracket?vop=1&amp;pid=351a1a007&amp;color=0,0,0&amp;vpa=8&amp;vtp=1"/>
          <p:cNvSpPr/>
          <p:nvPr/>
        </p:nvSpPr>
        <p:spPr>
          <a:xfrm>
            <a:off x="881793" y="3837070"/>
            <a:ext cx="441325" cy="3928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400" dirty="0"/>
          </a:p>
        </p:txBody>
      </p:sp>
      <p:sp>
        <p:nvSpPr>
          <p:cNvPr id="6" name="QC_4_BD.25_4#571cd4395.choices?vop=1&amp;pid=351a1a007&amp;color=0,0,0&amp;vtp=1&amp;bbb=1"/>
          <p:cNvSpPr/>
          <p:nvPr/>
        </p:nvSpPr>
        <p:spPr>
          <a:xfrm>
            <a:off x="649224" y="4249058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790190" algn="l"/>
                <a:tab pos="5555615" algn="l"/>
                <a:tab pos="8321040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.红色</a:t>
            </a:r>
            <a:r>
              <a:rPr lang="en-US" altLang="zh-CN" sz="24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B.黄色</a:t>
            </a:r>
            <a:r>
              <a:rPr lang="en-US" altLang="zh-CN" sz="24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C.紫色</a:t>
            </a:r>
            <a:r>
              <a:rPr lang="en-US" altLang="zh-CN" sz="24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.无色</a:t>
            </a:r>
            <a:endParaRPr lang="en-US" altLang="zh-CN" sz="2400" dirty="0"/>
          </a:p>
        </p:txBody>
      </p:sp>
      <p:sp>
        <p:nvSpPr>
          <p:cNvPr id="7" name="QC_4_AS.27_1#571cd4395?vop=1&amp;pid=351a1a007&amp;color=0,0,0&amp;vtp=1&amp;bbb=1&amp;hb=1"/>
          <p:cNvSpPr/>
          <p:nvPr/>
        </p:nvSpPr>
        <p:spPr>
          <a:xfrm>
            <a:off x="649224" y="4742453"/>
            <a:ext cx="10899648" cy="12778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该品种菊花的色素提取液滴入酸性溶液中呈红色，滴入水中呈紫色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，滴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入碱性溶液中呈黄色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。白醋显酸性，将该品种菊花的色素提取液滴入白醋中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液可能呈红色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，故选A。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8_1#5035c2e0f?htil=2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1515" y="909719"/>
            <a:ext cx="3483864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28_2#5035c2e0f?htil=2&amp;vop=1&amp;pid=351a1a007&amp;color=0,0,0&amp;vtp=1&amp;bt=1&amp;bbb=1&amp;hb=1"/>
          <p:cNvSpPr/>
          <p:nvPr/>
        </p:nvSpPr>
        <p:spPr>
          <a:xfrm>
            <a:off x="649224" y="864000"/>
            <a:ext cx="7278624" cy="1592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[2025山东济南月考，中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]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如图是氢氧化钠溶液与稀盐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酸恰好完全反应的微观示意图，由此得出的结论不正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4_AN.29_1#5035c2e0f.bracket?vop=1&amp;pid=351a1a007&amp;color=0,0,0&amp;vpa=9&amp;vtp=1"/>
          <p:cNvSpPr/>
          <p:nvPr/>
        </p:nvSpPr>
        <p:spPr>
          <a:xfrm>
            <a:off x="1796192" y="1970170"/>
            <a:ext cx="441325" cy="478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28_3#5035c2e0f.choices?htil=2&amp;vop=1&amp;pid=351a1a007&amp;color=0,0,0&amp;vtp=1&amp;bbb=1"/>
              <p:cNvSpPr/>
              <p:nvPr/>
            </p:nvSpPr>
            <p:spPr>
              <a:xfrm>
                <a:off x="649224" y="2456579"/>
                <a:ext cx="7278624" cy="2150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A.反应结束时溶液的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.反应前后元素的种类没有变化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.氢氧化钠溶液中存在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Na</m:t>
                        </m:r>
                      </m:e>
                      <m:sup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OH</m:t>
                        </m:r>
                      </m:e>
                      <m:sup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4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.当酸碱完全中和时，两者所用质量一定相等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C_4_BD.28_3#5035c2e0f.choices?htil=2&amp;vop=1&amp;pid=351a1a0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2456579"/>
                <a:ext cx="7278624" cy="2150999"/>
              </a:xfrm>
              <a:prstGeom prst="rect">
                <a:avLst/>
              </a:prstGeom>
              <a:blipFill rotWithShape="1">
                <a:blip r:embed="rId2"/>
                <a:stretch>
                  <a:fillRect l="-3" t="-19" r="7" b="-2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AS.30_1#5035c2e0f?vop=1&amp;pid=351a1a007&amp;color=0,0,0&amp;vtp=1&amp;bt=1&amp;bbb=1&amp;hb=1"/>
              <p:cNvSpPr/>
              <p:nvPr/>
            </p:nvSpPr>
            <p:spPr>
              <a:xfrm>
                <a:off x="649224" y="864000"/>
                <a:ext cx="10899648" cy="32685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氢氧化钠溶液与稀盐酸恰好完全反应生成氯化钠和水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，氯化钠溶液呈中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，A正确。根据质量守恒定律，化学反应前后元素的种类没有变化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，B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。氢氧化钠溶液中存在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Na</m:t>
                        </m:r>
                      </m:e>
                      <m:sup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OH</m:t>
                        </m:r>
                      </m:e>
                      <m:sup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，C正确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。题中发生反应的化学方程式为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HCl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ar-AE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ar-AE" altLang="zh-CN" sz="24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ar-AE" altLang="zh-CN" sz="24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ar-AE" altLang="zh-CN" sz="2400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ar-AE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mr>
                    </m:m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NaCl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，每40份质量的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需要与36.5份质量的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完全反应，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由于不知道氢氧化钠溶液和稀盐酸中溶质的质量分数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，当酸碱完全中和时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，两者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所用质量不一定相等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，D错误。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C_4_AS.30_1#5035c2e0f?vop=1&amp;pid=351a1a0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3268599"/>
              </a:xfrm>
              <a:prstGeom prst="rect">
                <a:avLst/>
              </a:prstGeom>
              <a:blipFill rotWithShape="1">
                <a:blip r:embed="rId1"/>
                <a:stretch>
                  <a:fillRect l="-2" t="-12" r="-4170" b="-1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1_1#aea625eeb?vop=1&amp;pid=351a1a007&amp;color=0,0,0&amp;vtp=1&amp;bt=1&amp;bbb=1&amp;hb=1"/>
          <p:cNvSpPr/>
          <p:nvPr/>
        </p:nvSpPr>
        <p:spPr>
          <a:xfrm>
            <a:off x="649224" y="864000"/>
            <a:ext cx="10899648" cy="9095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8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2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|</a:t>
            </a:r>
            <a:r>
              <a:rPr lang="en-US" altLang="zh-CN" sz="2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核心素养</a:t>
            </a:r>
            <a:r>
              <a:rPr lang="en-US" altLang="zh-CN" sz="24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[2025黑龙江绥化一模，中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]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逻辑推理是一种重要的化学思维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下列推理正确的是(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3" name="QC_4_AN.32_1#aea625eeb.bracket?vop=1&amp;pid=351a1a007&amp;color=0,0,0&amp;vpa=10&amp;vtp=1"/>
          <p:cNvSpPr/>
          <p:nvPr/>
        </p:nvSpPr>
        <p:spPr>
          <a:xfrm>
            <a:off x="4247292" y="1339615"/>
            <a:ext cx="423863" cy="4309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400" dirty="0"/>
          </a:p>
        </p:txBody>
      </p:sp>
      <p:sp>
        <p:nvSpPr>
          <p:cNvPr id="4" name="QC_4_BD.31_2#aea625eeb.choices?vop=1&amp;pid=351a1a007&amp;color=0,0,0&amp;vtp=1&amp;bbb=1"/>
          <p:cNvSpPr/>
          <p:nvPr/>
        </p:nvSpPr>
        <p:spPr>
          <a:xfrm>
            <a:off x="649224" y="1825136"/>
            <a:ext cx="10899648" cy="18747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8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A.离子是带电的原子或原子团，所以带电的粒子一定是离子</a:t>
            </a:r>
            <a:endParaRPr lang="en-US" altLang="zh-CN" sz="2400" dirty="0"/>
          </a:p>
          <a:p>
            <a:pPr latinLnBrk="1">
              <a:lnSpc>
                <a:spcPts val="38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.氧化物中含有氧元素，所以含有氧元素的化合物一定是氧化物</a:t>
            </a:r>
            <a:endParaRPr lang="en-US" altLang="zh-CN" sz="2400" dirty="0"/>
          </a:p>
          <a:p>
            <a:pPr latinLnBrk="1">
              <a:lnSpc>
                <a:spcPts val="38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.属于同种元素的原子质子数相同，所以具有相同质子数的原子一定是同种元素</a:t>
            </a:r>
            <a:endParaRPr lang="en-US" altLang="zh-CN" sz="2400" dirty="0"/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.中和反应生成盐和水，所以生成盐和水的反应一定是中和反应</a:t>
            </a:r>
            <a:endParaRPr lang="en-US" altLang="zh-CN" sz="2400" dirty="0"/>
          </a:p>
        </p:txBody>
      </p:sp>
      <p:sp>
        <p:nvSpPr>
          <p:cNvPr id="5" name="QC_4_AS.33_1#aea625eeb?vop=1&amp;pid=351a1a007&amp;color=0,0,0&amp;vtp=1&amp;bbb=1&amp;hb=1"/>
          <p:cNvSpPr/>
          <p:nvPr/>
        </p:nvSpPr>
        <p:spPr>
          <a:xfrm>
            <a:off x="649224" y="3742836"/>
            <a:ext cx="10899648" cy="23573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8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离子是带电的原子或原子团，但带电的粒子不一定是离子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，也可能是质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8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子或电子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，A不正确。氧化物中含有氧元素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，但含有氧元素的化合物不一定是氧化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8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，例如氢氧化钠，B不正确。属于同种元素的原子质子数相同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，所以具有相同质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8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子数的原子一定是同种元素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，C正确。生成盐和水的反应不一定是中和反应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，如氢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氧化钠和二氧化碳反应生成碳酸钠和水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，不属于中和反应，D不正确。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4_1#ea1ec0581?pid=351a1a007&amp;color=0,0,0&amp;vtp=1&amp;bt=1&amp;bbb=1&amp;hb=1"/>
          <p:cNvSpPr/>
          <p:nvPr/>
        </p:nvSpPr>
        <p:spPr>
          <a:xfrm>
            <a:off x="649224" y="864000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[2025山东莱西期中，偏难]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设计实验方案是科学探究的重要部分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，下列实验方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案能达到实验目的的是(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B_4_BD.34_2#ea1ec0581?colgroup=5,15,13&amp;pid=351a1a007&amp;color=0,0,0&amp;vtp=1&amp;bbb=1"/>
              <p:cNvGraphicFramePr>
                <a:graphicFrameLocks noGrp="1"/>
              </p:cNvGraphicFramePr>
              <p:nvPr/>
            </p:nvGraphicFramePr>
            <p:xfrm>
              <a:off x="649224" y="2036209"/>
              <a:ext cx="10872216" cy="2466215"/>
            </p:xfrm>
            <a:graphic>
              <a:graphicData uri="http://schemas.openxmlformats.org/drawingml/2006/table">
                <a:tbl>
                  <a:tblPr/>
                  <a:tblGrid>
                    <a:gridCol w="1737360"/>
                    <a:gridCol w="5010912"/>
                    <a:gridCol w="4123944"/>
                  </a:tblGrid>
                  <a:tr h="47155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除去铁粉中的碳粉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加足量稀盐酸</a:t>
                          </a:r>
                          <a:r>
                            <a:rPr lang="en-US" altLang="zh-CN" sz="24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中混有的少量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将混合气体点燃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除去氢氧化钠溶液中的碳酸钠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加过量澄清石灰水</a:t>
                          </a:r>
                          <a:r>
                            <a:rPr lang="en-US" altLang="zh-CN" sz="24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鉴别澄清石灰水和氢氧化钠溶液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分别通入二氧化碳气体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B_4_BD.34_2#ea1ec0581?colgroup=5,15,13&amp;pid=351a1a007&amp;color=0,0,0&amp;vtp=1&amp;bbb=1"/>
              <p:cNvGraphicFramePr>
                <a:graphicFrameLocks noGrp="1"/>
              </p:cNvGraphicFramePr>
              <p:nvPr/>
            </p:nvGraphicFramePr>
            <p:xfrm>
              <a:off x="649224" y="2036209"/>
              <a:ext cx="10872216" cy="2466215"/>
            </p:xfrm>
            <a:graphic>
              <a:graphicData uri="http://schemas.openxmlformats.org/drawingml/2006/table">
                <a:tbl>
                  <a:tblPr/>
                  <a:tblGrid>
                    <a:gridCol w="1737360"/>
                    <a:gridCol w="5010912"/>
                    <a:gridCol w="4123944"/>
                  </a:tblGrid>
                  <a:tr h="47155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除去铁粉中的碳粉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加足量稀盐酸</a:t>
                          </a:r>
                          <a:r>
                            <a:rPr lang="en-US" altLang="zh-CN" sz="24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84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将混合气体点燃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除去氢氧化钠溶液中的碳酸钠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加过量澄清石灰水</a:t>
                          </a:r>
                          <a:r>
                            <a:rPr lang="en-US" altLang="zh-CN" sz="24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鉴别澄清石灰水和氢氧化钠溶液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分别通入二氧化碳气体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4_AN.35_1#ea1ec0581.bracket?pid=351a1a007&amp;color=0,0,0&amp;vpa=11&amp;vtp=1"/>
          <p:cNvSpPr/>
          <p:nvPr/>
        </p:nvSpPr>
        <p:spPr>
          <a:xfrm>
            <a:off x="3777392" y="1411370"/>
            <a:ext cx="441325" cy="478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AS.36_1#ea1ec0581?pid=351a1a007&amp;color=0,0,0&amp;vtp=1&amp;bt=1&amp;bbb=1&amp;hb=1"/>
          <p:cNvSpPr/>
          <p:nvPr/>
        </p:nvSpPr>
        <p:spPr>
          <a:xfrm>
            <a:off x="649224" y="864000"/>
            <a:ext cx="10899648" cy="4386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铁粉能与稀盐酸反应生成氯化亚铁和氢气，碳粉和稀盐酸不反应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，加足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量稀盐酸不能除去杂质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，反而会把原物质除去，A不能达到实验目的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。除去二氧化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碳中的一氧化碳不能用点燃的方法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，这是因为二氧化碳不能燃烧、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不支持燃烧，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当其大量存在时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，少量的一氧化碳不会燃烧，B不能达到实验目的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。碳酸钠能与过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量澄清石灰水反应生成碳酸钙沉淀和氢氧化钠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，过滤后虽然可以除去碳酸钠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加入过量的澄清石灰水会引入新的杂质氢氧化钙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，不符合除杂原则，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C不能达到实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验目的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。澄清石灰水与二氧化碳反应生成碳酸钙沉淀和水，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现象为溶液变浑浊；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氢氧化钠溶液与二氧化碳反应生成碳酸钠和水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，无明显现象，D能达到实验目的。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7_1#79e449d0d?vop=1&amp;pid=351a1a007&amp;color=0,0,0&amp;vtp=1&amp;bt=1&amp;bbb=1&amp;hb=1"/>
              <p:cNvSpPr/>
              <p:nvPr/>
            </p:nvSpPr>
            <p:spPr>
              <a:xfrm>
                <a:off x="649224" y="864000"/>
                <a:ext cx="10899648" cy="16556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C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新考法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|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数字化实验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仿宋" panose="02010609060101010101" pitchFamily="34" charset="-122"/>
                    <a:cs typeface="Times New Roman" panose="02020603050405020304" pitchFamily="34" charset="-120"/>
                  </a:rPr>
                  <a:t>[2025山东烟台期中，偏难]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新制氯水中含有一种酸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——次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氯酸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HClO</m:t>
                    </m:r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，次氯酸能消毒杀菌，但见光易分解：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HClO</m:t>
                        </m:r>
                        <m:r>
                          <a:rPr>
                            <a:latin typeface="Cambria Math" panose="02040503050406030204" pitchFamily="18" charset="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4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4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光照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HCl</m:t>
                        </m:r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4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4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。如图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是新制氯水光照分解时有关量随时间的变化曲线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下列说法错误的是(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C_4_BD.37_1#79e449d0d?vop=1&amp;pid=351a1a0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1655699"/>
              </a:xfrm>
              <a:prstGeom prst="rect">
                <a:avLst/>
              </a:prstGeom>
              <a:blipFill rotWithShape="1">
                <a:blip r:embed="rId1"/>
                <a:stretch>
                  <a:fillRect l="-2" t="-24" r="-558" b="-3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8_1#79e449d0d.bracket?vop=1&amp;pid=351a1a007&amp;color=0,0,0&amp;vpa=12&amp;vtp=1"/>
          <p:cNvSpPr/>
          <p:nvPr/>
        </p:nvSpPr>
        <p:spPr>
          <a:xfrm>
            <a:off x="10038461" y="2033670"/>
            <a:ext cx="423926" cy="478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400" dirty="0"/>
          </a:p>
        </p:txBody>
      </p:sp>
      <p:pic>
        <p:nvPicPr>
          <p:cNvPr id="4" name="QC_4_BD.37_3#79e449d0d?htil=1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600" y="2665368"/>
            <a:ext cx="2176272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4_BD.37_4#79e449d0d?htil=1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2352" y="2738520"/>
            <a:ext cx="1984248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4_BD.37_5#79e449d0d?htil=1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5632" y="2647080"/>
            <a:ext cx="2487168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BD.37_6#79e449d0d.choices?vop=1&amp;pid=351a1a007&amp;color=0,0,0&amp;vtp=1&amp;bbb=1"/>
              <p:cNvSpPr/>
              <p:nvPr/>
            </p:nvSpPr>
            <p:spPr>
              <a:xfrm>
                <a:off x="649224" y="4145680"/>
                <a:ext cx="10899648" cy="2150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～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，光照时间越长，产生的氧气越多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～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，氯离子浓度增大，酸性增强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.光照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后，加入紫色石蕊试液，溶液不变色</a:t>
                </a:r>
                <a:endParaRPr lang="en-US" altLang="zh-CN" sz="24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.新制氯水光照时间越长，杀菌能力越弱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7" name="QC_4_BD.37_6#79e449d0d.choices?vop=1&amp;pid=351a1a0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4145680"/>
                <a:ext cx="10899648" cy="2150999"/>
              </a:xfrm>
              <a:prstGeom prst="rect">
                <a:avLst/>
              </a:prstGeom>
              <a:blipFill rotWithShape="1">
                <a:blip r:embed="rId5"/>
                <a:stretch>
                  <a:fillRect l="-2" t="-19" r="1" b="-2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AS.39_1#79e449d0d?vop=1&amp;pid=351a1a007&amp;color=0,0,0&amp;vtp=1&amp;bt=1&amp;bbb=1&amp;hb=1"/>
              <p:cNvSpPr/>
              <p:nvPr/>
            </p:nvSpPr>
            <p:spPr>
              <a:xfrm>
                <a:off x="649224" y="864000"/>
                <a:ext cx="10899648" cy="2150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～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，光照时间越长，氧气的体积分数越大，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说明产生的氧气越多，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正确。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～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，氯离子浓度增大，氯水的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减小，说明酸性增强，B正确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。光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照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,显酸性，能使紫色石蕊试液变红，C错误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。次氯酸见光易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分解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，新制氯水光照时间越长，次氯酸含量越少，杀菌能力越弱，D正确。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C_4_AS.39_1#79e449d0d?vop=1&amp;pid=351a1a0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2150999"/>
              </a:xfrm>
              <a:prstGeom prst="rect">
                <a:avLst/>
              </a:prstGeom>
              <a:blipFill rotWithShape="1">
                <a:blip r:embed="rId1"/>
                <a:stretch>
                  <a:fillRect l="-2" t="-19" r="-1071" b="-2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feb2ecaf?pid=51d04f18f&amp;color=46,117,182&amp;vtp=1&amp;bt=1&amp;bbb=1"/>
          <p:cNvSpPr/>
          <p:nvPr/>
        </p:nvSpPr>
        <p:spPr>
          <a:xfrm>
            <a:off x="649224" y="859536"/>
            <a:ext cx="1089964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二、填空及简答题（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小题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28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4_BD.40_1#49b91201f?pid=ffeb2ecaf&amp;color=0,0,0&amp;vtp=1&amp;bbb=1&amp;hb=1"/>
          <p:cNvSpPr/>
          <p:nvPr/>
        </p:nvSpPr>
        <p:spPr>
          <a:xfrm>
            <a:off x="649224" y="1479579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[2025山东泰安期中]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（8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）“家”是一个化学小世界，蕴含丰富的化学知识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表为几种家用清洁剂的功能及有效成分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QO_4_BD.40_2#49b91201f?colgroup=5,9,9,9&amp;pid=ffeb2ecaf&amp;color=0,0,0&amp;vtp=1&amp;bbb=1"/>
              <p:cNvGraphicFramePr>
                <a:graphicFrameLocks noGrp="1"/>
              </p:cNvGraphicFramePr>
              <p:nvPr/>
            </p:nvGraphicFramePr>
            <p:xfrm>
              <a:off x="649224" y="2652395"/>
              <a:ext cx="10844784" cy="1468946"/>
            </p:xfrm>
            <a:graphic>
              <a:graphicData uri="http://schemas.openxmlformats.org/drawingml/2006/table">
                <a:tbl>
                  <a:tblPr/>
                  <a:tblGrid>
                    <a:gridCol w="1819656"/>
                    <a:gridCol w="3008376"/>
                    <a:gridCol w="3008376"/>
                    <a:gridCol w="3008376"/>
                  </a:tblGrid>
                  <a:tr h="4946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洁厕灵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管道通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84消毒液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46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有效清除污垢与异味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可使堵塞的管道畅通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漂白衣物,环境消毒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7961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有效成分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NaClO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QO_4_BD.40_2#49b91201f?colgroup=5,9,9,9&amp;pid=ffeb2ecaf&amp;color=0,0,0&amp;vtp=1&amp;bbb=1"/>
              <p:cNvGraphicFramePr>
                <a:graphicFrameLocks noGrp="1"/>
              </p:cNvGraphicFramePr>
              <p:nvPr/>
            </p:nvGraphicFramePr>
            <p:xfrm>
              <a:off x="649224" y="2652395"/>
              <a:ext cx="10844784" cy="1468946"/>
            </p:xfrm>
            <a:graphic>
              <a:graphicData uri="http://schemas.openxmlformats.org/drawingml/2006/table">
                <a:tbl>
                  <a:tblPr/>
                  <a:tblGrid>
                    <a:gridCol w="1819656"/>
                    <a:gridCol w="3008376"/>
                    <a:gridCol w="3008376"/>
                    <a:gridCol w="3008376"/>
                  </a:tblGrid>
                  <a:tr h="4946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洁厕灵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管道通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84消毒液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46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有效清除污垢与异味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可使堵塞的管道畅通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漂白衣物,环境消毒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794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有效成分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41_1#05005a10d?pid=49b91201f&amp;color=0,0,0&amp;vtp=1&amp;bbb=1"/>
              <p:cNvSpPr/>
              <p:nvPr/>
            </p:nvSpPr>
            <p:spPr>
              <a:xfrm>
                <a:off x="649224" y="4252595"/>
                <a:ext cx="10899648" cy="1033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（1）欲测定“洁厕灵”的酸碱度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，可选用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4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B.酚酞试液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C.石蕊试液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B_5_BD.41_1#05005a10d?pid=49b91201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4252595"/>
                <a:ext cx="10899648" cy="1033399"/>
              </a:xfrm>
              <a:prstGeom prst="rect">
                <a:avLst/>
              </a:prstGeom>
              <a:blipFill rotWithShape="1">
                <a:blip r:embed="rId2"/>
                <a:stretch>
                  <a:fillRect l="-2" r="1" b="-5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42_1#05005a10d.blank?pid=49b91201f&amp;color=0,0,0&amp;vpa=13&amp;vtp=1"/>
          <p:cNvSpPr/>
          <p:nvPr/>
        </p:nvSpPr>
        <p:spPr>
          <a:xfrm>
            <a:off x="5926867" y="4224655"/>
            <a:ext cx="441325" cy="4976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43_1#05005a10d?pid=49b91201f&amp;color=0,0,0&amp;vtp=1&amp;bbb=1"/>
              <p:cNvSpPr/>
              <p:nvPr/>
            </p:nvSpPr>
            <p:spPr>
              <a:xfrm>
                <a:off x="649224" y="5348668"/>
                <a:ext cx="10899648" cy="484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欲测定“洁厕灵”的酸碱度，可选用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7" name="QB_5_AS.43_1#05005a10d?pid=49b91201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5348668"/>
                <a:ext cx="10899648" cy="484124"/>
              </a:xfrm>
              <a:prstGeom prst="rect">
                <a:avLst/>
              </a:prstGeom>
              <a:blipFill rotWithShape="1">
                <a:blip r:embed="rId3"/>
                <a:stretch>
                  <a:fillRect l="-2" t="-13" r="1" b="-12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4_1#197275a33?pid=49b91201f&amp;color=0,0,0&amp;vtp=1&amp;bt=1&amp;bbb=1"/>
          <p:cNvSpPr/>
          <p:nvPr/>
        </p:nvSpPr>
        <p:spPr>
          <a:xfrm>
            <a:off x="649224" y="859537"/>
            <a:ext cx="1123473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（2）“管道通”在使用时禁止与皮肤接触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，其原因是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3" name="QB_5_AN.45_1#197275a33.blank?pid=49b91201f&amp;color=0,0,0&amp;vpa=14&amp;vtp=1&amp;bbb=1"/>
          <p:cNvSpPr/>
          <p:nvPr/>
        </p:nvSpPr>
        <p:spPr>
          <a:xfrm>
            <a:off x="7488968" y="819532"/>
            <a:ext cx="3878263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氢氧化钠具有强烈的腐蚀性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46_1#197275a33?pid=49b91201f&amp;color=0,0,0&amp;vtp=1&amp;bbb=1&amp;hb=1"/>
              <p:cNvSpPr/>
              <p:nvPr/>
            </p:nvSpPr>
            <p:spPr>
              <a:xfrm>
                <a:off x="649224" y="1344295"/>
                <a:ext cx="10899648" cy="1033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“管道通”的有效成分是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，氢氧化钠具有强烈的腐蚀性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，在使用时禁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止与皮肤接触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46_1#197275a33?pid=49b91201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344295"/>
                <a:ext cx="10899648" cy="1033399"/>
              </a:xfrm>
              <a:prstGeom prst="rect">
                <a:avLst/>
              </a:prstGeom>
              <a:blipFill rotWithShape="1">
                <a:blip r:embed="rId1"/>
                <a:stretch>
                  <a:fillRect l="-2" r="1" b="-5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47_1#89b293952?pid=49b91201f&amp;color=0,0,0&amp;vtp=1&amp;bbb=1&amp;hb=1"/>
              <p:cNvSpPr/>
              <p:nvPr/>
            </p:nvSpPr>
            <p:spPr>
              <a:xfrm>
                <a:off x="649224" y="2384425"/>
                <a:ext cx="10899648" cy="10877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（3）“洁厕灵”与“84消毒液”不能混用，二者混合易产生一种有毒气体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。反应原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理为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ar-AE" altLang="zh-CN" sz="24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NaClO</m:t>
                        </m:r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HCl</m:t>
                        </m:r>
                        <m:r>
                          <a:rPr 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ar-AE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ar-AE" altLang="zh-CN" sz="24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ar-AE" altLang="zh-CN" sz="24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ar-AE" altLang="zh-CN" sz="24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ar-AE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ar-AE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NaCl</m:t>
                        </m:r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↑+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的化学式为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BD.47_1#89b293952?pid=49b91201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2384425"/>
                <a:ext cx="10899648" cy="1087755"/>
              </a:xfrm>
              <a:prstGeom prst="rect">
                <a:avLst/>
              </a:prstGeom>
              <a:blipFill rotWithShape="1">
                <a:blip r:embed="rId2"/>
                <a:stretch>
                  <a:fillRect l="-2" r="1" b="-10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48_1#89b293952.blank?pid=49b91201f&amp;color=0,0,0&amp;vpa=15&amp;vtp=1&amp;bbb=1"/>
              <p:cNvSpPr/>
              <p:nvPr/>
            </p:nvSpPr>
            <p:spPr>
              <a:xfrm>
                <a:off x="8145907" y="3038030"/>
                <a:ext cx="550799" cy="3534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Cl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48_1#89b293952.blank?pid=49b91201f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5907" y="3038030"/>
                <a:ext cx="550799" cy="353441"/>
              </a:xfrm>
              <a:prstGeom prst="rect">
                <a:avLst/>
              </a:prstGeom>
              <a:blipFill rotWithShape="1">
                <a:blip r:embed="rId3"/>
                <a:stretch>
                  <a:fillRect l="-23" t="-54" r="69" b="-7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49_1#89b293952?pid=49b91201f&amp;color=0,0,0&amp;vtp=1&amp;bbb=1&amp;hb=1"/>
              <p:cNvSpPr/>
              <p:nvPr/>
            </p:nvSpPr>
            <p:spPr>
              <a:xfrm>
                <a:off x="649224" y="3528504"/>
                <a:ext cx="10899648" cy="1033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根据质量守恒定律，化学反应前后，原子的种类和数目不变，故一个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包含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Cl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X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Cl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B_5_AS.49_1#89b293952?pid=49b91201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3528504"/>
                <a:ext cx="10899648" cy="1033399"/>
              </a:xfrm>
              <a:prstGeom prst="rect">
                <a:avLst/>
              </a:prstGeom>
              <a:blipFill rotWithShape="1">
                <a:blip r:embed="rId4"/>
                <a:stretch>
                  <a:fillRect l="-2" t="-43" r="-244" b="-5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035256d05?pid=49b91201f&amp;color=0,0,0&amp;vtp=1&amp;bt=1&amp;bbb=1&amp;hb=1"/>
          <p:cNvSpPr/>
          <p:nvPr/>
        </p:nvSpPr>
        <p:spPr>
          <a:xfrm>
            <a:off x="649224" y="864000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（4）“管道通”使用后要立即盖紧瓶盖，否则会发生变质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，用化学方程式解释其变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质的原因：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51_1#035256d05.blank?pid=49b91201f&amp;color=0,0,0&amp;vpa=16&amp;vtp=1&amp;bbb=1&amp;rh=31.66"/>
              <p:cNvSpPr/>
              <p:nvPr/>
            </p:nvSpPr>
            <p:spPr>
              <a:xfrm>
                <a:off x="2197004" y="1442357"/>
                <a:ext cx="4391597" cy="39649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ar-AE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ar-AE" altLang="zh-CN" sz="24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ar-AE" altLang="zh-CN" sz="24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ar-AE" altLang="zh-CN" sz="2400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ar-AE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mr>
                    </m:m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Na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51_1#035256d05.blank?pid=49b91201f&amp;color=0,0,0&amp;vpa=16&amp;vtp=1&amp;bbb=1&amp;rh=31.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7004" y="1442357"/>
                <a:ext cx="4391597" cy="396494"/>
              </a:xfrm>
              <a:prstGeom prst="rect">
                <a:avLst/>
              </a:prstGeom>
              <a:blipFill rotWithShape="1">
                <a:blip r:embed="rId1"/>
                <a:stretch>
                  <a:fillRect l="-12" t="-26494" r="11" b="-16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52_1#035256d05?pid=49b91201f&amp;color=0,0,0&amp;vtp=1&amp;bbb=1&amp;hb=1"/>
              <p:cNvSpPr/>
              <p:nvPr/>
            </p:nvSpPr>
            <p:spPr>
              <a:xfrm>
                <a:off x="649224" y="1909209"/>
                <a:ext cx="10899648" cy="1033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“管道通”的有效成分是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，若使用后未盖紧瓶盖，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易与空气中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的二氧化碳反应生成碳酸钠和水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，从而变质，据此书写化学方程式。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52_1#035256d05?pid=49b91201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909209"/>
                <a:ext cx="10899648" cy="1033399"/>
              </a:xfrm>
              <a:prstGeom prst="rect">
                <a:avLst/>
              </a:prstGeom>
              <a:blipFill rotWithShape="1">
                <a:blip r:embed="rId2"/>
                <a:stretch>
                  <a:fillRect l="-2" t="-39" r="1" b="-5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3_1#409d6457e?pid=ffeb2ecaf&amp;color=0,0,0&amp;vtp=1&amp;bt=1&amp;bbb=1&amp;hb=1"/>
              <p:cNvSpPr/>
              <p:nvPr/>
            </p:nvSpPr>
            <p:spPr>
              <a:xfrm>
                <a:off x="649224" y="864000"/>
                <a:ext cx="10899648" cy="1592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C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仿宋" panose="02010609060101010101" pitchFamily="34" charset="-122"/>
                    <a:cs typeface="Times New Roman" panose="02020603050405020304" pitchFamily="34" charset="-120"/>
                  </a:rPr>
                  <a:t>[2025河南周口月考]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）中和反应是重要的化学反应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。某兴趣小组借助数字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技术探究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“稀硫酸与氢氧化钠溶液的反应”。图甲是实验装置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，图乙是反应过程中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的变化曲线。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4_BD.53_1#409d6457e?pid=ffeb2eca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1592199"/>
              </a:xfrm>
              <a:prstGeom prst="rect">
                <a:avLst/>
              </a:prstGeom>
              <a:blipFill rotWithShape="1">
                <a:blip r:embed="rId1"/>
                <a:stretch>
                  <a:fillRect l="-2" t="-25" r="1" b="-3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3_3#409d6457e?iti=3&amp;htil=1&amp;pid=ffeb2eca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1992" y="2583580"/>
            <a:ext cx="2295144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4_BD.53_4#409d6457e?iti=4&amp;htil=1&amp;pid=ffeb2eca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7536" y="2638444"/>
            <a:ext cx="2203704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4_BD.53_5#409d6457e?iti=3&amp;htil=1&amp;pid=ffeb2ecaf&amp;color=0,0,0&amp;vtp=1"/>
          <p:cNvSpPr/>
          <p:nvPr/>
        </p:nvSpPr>
        <p:spPr>
          <a:xfrm>
            <a:off x="3183032" y="4841132"/>
            <a:ext cx="373063" cy="895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400" dirty="0"/>
          </a:p>
        </p:txBody>
      </p:sp>
      <p:sp>
        <p:nvSpPr>
          <p:cNvPr id="6" name="QO_4_BD.53_6#409d6457e?iti=4&amp;htil=1&amp;pid=ffeb2ecaf&amp;color=0,0,0&amp;vtp=1"/>
          <p:cNvSpPr/>
          <p:nvPr/>
        </p:nvSpPr>
        <p:spPr>
          <a:xfrm>
            <a:off x="8632856" y="4841132"/>
            <a:ext cx="373063" cy="895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4_1#d0679d500?pid=409d6457e&amp;color=0,0,0&amp;vtp=1&amp;bt=1&amp;bbb=1"/>
          <p:cNvSpPr/>
          <p:nvPr/>
        </p:nvSpPr>
        <p:spPr>
          <a:xfrm>
            <a:off x="649224" y="675053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）反应的化学方程式为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55_1#d0679d500.blank?pid=409d6457e&amp;color=0,0,0&amp;vpa=17&amp;vtp=1&amp;bbb=1&amp;rh=31.66"/>
              <p:cNvSpPr/>
              <p:nvPr/>
            </p:nvSpPr>
            <p:spPr>
              <a:xfrm>
                <a:off x="4165504" y="694992"/>
                <a:ext cx="4869371" cy="39649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ar-AE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ar-AE" altLang="zh-CN" sz="24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ar-AE" altLang="zh-CN" sz="24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ar-AE" altLang="zh-CN" sz="2400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ar-AE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mr>
                    </m:m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Na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55_1#d0679d500.blank?pid=409d6457e&amp;color=0,0,0&amp;vpa=17&amp;vtp=1&amp;bbb=1&amp;rh=31.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5504" y="694992"/>
                <a:ext cx="4869371" cy="396494"/>
              </a:xfrm>
              <a:prstGeom prst="rect">
                <a:avLst/>
              </a:prstGeom>
              <a:blipFill rotWithShape="1">
                <a:blip r:embed="rId1"/>
                <a:stretch>
                  <a:fillRect l="-11" t="-26502" r="2" b="-16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56_1#d0679d500?pid=409d6457e&amp;color=0,0,0&amp;vtp=1&amp;bbb=1&amp;hb=1"/>
              <p:cNvSpPr/>
              <p:nvPr/>
            </p:nvSpPr>
            <p:spPr>
              <a:xfrm>
                <a:off x="649224" y="1222423"/>
                <a:ext cx="10899648" cy="10877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稀硫酸和氢氧化钠反应生成硫酸钠和水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，反应的化学方程式为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ar-AE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ar-AE" altLang="zh-CN" sz="24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ar-AE" altLang="zh-CN" sz="24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ar-AE" altLang="zh-CN" sz="2400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ar-AE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mr>
                    </m:m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Na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56_1#d0679d500?pid=409d6457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222423"/>
                <a:ext cx="10899648" cy="1087755"/>
              </a:xfrm>
              <a:prstGeom prst="rect">
                <a:avLst/>
              </a:prstGeom>
              <a:blipFill rotWithShape="1">
                <a:blip r:embed="rId2"/>
                <a:stretch>
                  <a:fillRect l="-2" t="-4" r="1" b="-10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BD.57_1#dc0057929?pid=409d6457e&amp;color=0,0,0&amp;vtp=1&amp;bbb=1"/>
          <p:cNvSpPr/>
          <p:nvPr/>
        </p:nvSpPr>
        <p:spPr>
          <a:xfrm>
            <a:off x="649224" y="2311448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（2）实验开始前烧杯中的溶液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6" name="QB_5_AN.58_1#dc0057929.blank?pid=409d6457e&amp;color=0,0,0&amp;vpa=18&amp;vtp=1&amp;bbb=1"/>
          <p:cNvSpPr/>
          <p:nvPr/>
        </p:nvSpPr>
        <p:spPr>
          <a:xfrm>
            <a:off x="5306155" y="2271443"/>
            <a:ext cx="1135063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稀硫酸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59_1#dc0057929?pid=409d6457e&amp;color=0,0,0&amp;vtp=1&amp;bbb=1"/>
              <p:cNvSpPr/>
              <p:nvPr/>
            </p:nvSpPr>
            <p:spPr>
              <a:xfrm>
                <a:off x="649224" y="2860786"/>
                <a:ext cx="10899648" cy="484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4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4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由图乙可知，刚开始时溶液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  <m:r>
                      <a:rPr lang="en-US" altLang="zh-CN" sz="24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4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，显酸性，则烧杯中的溶液A为稀硫酸。</a:t>
                </a:r>
                <a:endParaRPr lang="en-US" altLang="zh-CN" sz="2400" spc="-5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B_5_AS.59_1#dc0057929?pid=409d6457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2860786"/>
                <a:ext cx="10899648" cy="484124"/>
              </a:xfrm>
              <a:prstGeom prst="rect">
                <a:avLst/>
              </a:prstGeom>
              <a:blipFill rotWithShape="1">
                <a:blip r:embed="rId3"/>
                <a:stretch>
                  <a:fillRect l="-2" t="-23" r="-1473" b="-12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BD.60_1#2093442db?pid=409d6457e&amp;color=0,0,0&amp;vtp=1&amp;bt=1&amp;bbb=1&amp;hb=1"/>
              <p:cNvSpPr/>
              <p:nvPr/>
            </p:nvSpPr>
            <p:spPr>
              <a:xfrm>
                <a:off x="649224" y="3430735"/>
                <a:ext cx="10899648" cy="1033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（3）［偏难］若测得溶液中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Na</m:t>
                        </m:r>
                      </m:e>
                      <m:sup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的数目比为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，则此时溶液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可能位于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图乙中的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”）点。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5_BD.60_1#2093442db?pid=409d6457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3430735"/>
                <a:ext cx="10899648" cy="1033399"/>
              </a:xfrm>
              <a:prstGeom prst="rect">
                <a:avLst/>
              </a:prstGeom>
              <a:blipFill rotWithShape="1">
                <a:blip r:embed="rId4"/>
                <a:stretch>
                  <a:fillRect l="-2" t="-45" r="1" b="-5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61_1#2093442db.blank?pid=409d6457e&amp;color=0,0,0&amp;vpa=19&amp;vtp=1&amp;bbb=1"/>
              <p:cNvSpPr/>
              <p:nvPr/>
            </p:nvSpPr>
            <p:spPr>
              <a:xfrm>
                <a:off x="1930336" y="4048017"/>
                <a:ext cx="332867" cy="3534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61_1#2093442db.blank?pid=409d6457e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0336" y="4048017"/>
                <a:ext cx="332867" cy="353441"/>
              </a:xfrm>
              <a:prstGeom prst="rect">
                <a:avLst/>
              </a:prstGeom>
              <a:blipFill rotWithShape="1">
                <a:blip r:embed="rId5"/>
                <a:stretch>
                  <a:fillRect l="-172" t="-149" r="19" b="-76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S.62_1#2093442db?pid=409d6457e&amp;color=0,0,0&amp;vtp=1&amp;bbb=1&amp;hb=1"/>
              <p:cNvSpPr/>
              <p:nvPr/>
            </p:nvSpPr>
            <p:spPr>
              <a:xfrm>
                <a:off x="649224" y="4470102"/>
                <a:ext cx="10899648" cy="1592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硫酸钠中钠离子和硫酸根离子的个数比为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，若溶液中钠离子和硫酸根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离子的个数比为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，则溶液中的溶质为硫酸钠和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，溶液显酸性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，此时溶液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可能位于图乙中的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QB_5_AS.62_1#2093442db?pid=409d6457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4470102"/>
                <a:ext cx="10899648" cy="1592199"/>
              </a:xfrm>
              <a:prstGeom prst="rect">
                <a:avLst/>
              </a:prstGeom>
              <a:blipFill rotWithShape="1">
                <a:blip r:embed="rId6"/>
                <a:stretch>
                  <a:fillRect l="-2" t="-21" r="-168" b="-3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9" grpId="0" animBg="1" build="p"/>
      <p:bldP spid="10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3_1#04415725e?pid=ffeb2ecaf&amp;color=0,0,0&amp;vtp=1&amp;bt=1&amp;bbb=1&amp;hb=1"/>
              <p:cNvSpPr/>
              <p:nvPr/>
            </p:nvSpPr>
            <p:spPr>
              <a:xfrm>
                <a:off x="649224" y="864000"/>
                <a:ext cx="10899648" cy="305587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400" b="1" i="0" dirty="0">
                    <a:solidFill>
                      <a:srgbClr val="C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15.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新考向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|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科普阅读题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仿宋" panose="02010609060101010101" pitchFamily="34" charset="-122"/>
                    <a:cs typeface="Times New Roman" panose="02020603050405020304" pitchFamily="34" charset="-120"/>
                  </a:rPr>
                  <a:t>[2025福建厦门期中]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）阅读下列短文，并回答问题。</a:t>
                </a:r>
                <a:endParaRPr lang="en-US" altLang="zh-CN" sz="2400" dirty="0"/>
              </a:p>
              <a:p>
                <a:pPr algn="ctr" latinLnBrk="1">
                  <a:lnSpc>
                    <a:spcPts val="3500"/>
                  </a:lnSpc>
                </a:pPr>
                <a:r>
                  <a:rPr lang="en-US" altLang="zh-CN" sz="24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酸碱度与人体健康</a:t>
                </a:r>
                <a:endParaRPr lang="en-US" altLang="zh-CN" sz="24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人体的体液有一定的酸碱性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且其酸碱度保持在一个相对稳定的范围内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样才能维持人体正常的生命活动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正常人体血液的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35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∼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45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扩散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到血液中时会引起血液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略有改变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人体胃液有助于食物的消化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正常人体胃液的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∼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幽门螺杆菌能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引起慢性胃炎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它能导致人体胃内酸碱失衡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胃液分泌异常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4_BD.63_1#04415725e?pid=ffeb2eca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3055874"/>
              </a:xfrm>
              <a:prstGeom prst="rect">
                <a:avLst/>
              </a:prstGeom>
              <a:blipFill rotWithShape="1">
                <a:blip r:embed="rId1"/>
                <a:stretch>
                  <a:fillRect l="-2" t="-13" r="-1811" b="-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63_2#04415725e?htil=5&amp;pid=ffeb2ecaf&amp;color=0,0,0&amp;tib=255,255,255&amp;vtp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2205" y="4031615"/>
            <a:ext cx="3609975" cy="194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63_3#04415725e?htil=5&amp;pid=ffeb2ecaf&amp;color=0,0,0&amp;vtp=1&amp;bbb=1&amp;hb=1"/>
              <p:cNvSpPr/>
              <p:nvPr/>
            </p:nvSpPr>
            <p:spPr>
              <a:xfrm>
                <a:off x="649224" y="3920826"/>
                <a:ext cx="6766560" cy="216687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如图是一组胃病患者在空腹状态下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24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小时胃液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的变化曲线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科学家发现人体胃液的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影响人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体对药物的吸收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胃液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较低时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胃对弱酸性类药物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的吸收相对多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胃液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较高时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有利于弱碱性类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药物的吸收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O_4_BD.63_3#04415725e?htil=5&amp;pid=ffeb2eca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3920826"/>
                <a:ext cx="6766560" cy="2166874"/>
              </a:xfrm>
              <a:prstGeom prst="rect">
                <a:avLst/>
              </a:prstGeom>
              <a:blipFill rotWithShape="1">
                <a:blip r:embed="rId3"/>
                <a:stretch>
                  <a:fillRect l="-4" t="-16" r="-343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4_1#2e2d61882?pid=04415725e&amp;color=0,0,0&amp;vtp=1&amp;bt=1&amp;bbb=1"/>
          <p:cNvSpPr/>
          <p:nvPr/>
        </p:nvSpPr>
        <p:spPr>
          <a:xfrm>
            <a:off x="649224" y="859537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）正常人体血液呈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填“弱酸性”或“弱碱性”）。</a:t>
            </a:r>
            <a:endParaRPr lang="en-US" altLang="zh-CN" sz="2400" dirty="0"/>
          </a:p>
        </p:txBody>
      </p:sp>
      <p:sp>
        <p:nvSpPr>
          <p:cNvPr id="3" name="QB_5_AN.65_1#2e2d61882.blank?pid=04415725e&amp;color=0,0,0&amp;vpa=20&amp;vtp=1&amp;bbb=1"/>
          <p:cNvSpPr/>
          <p:nvPr/>
        </p:nvSpPr>
        <p:spPr>
          <a:xfrm>
            <a:off x="3561461" y="819532"/>
            <a:ext cx="1135126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弱碱性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66_1#2e2d61882?pid=04415725e&amp;color=0,0,0&amp;vtp=1&amp;bbb=1"/>
              <p:cNvSpPr/>
              <p:nvPr/>
            </p:nvSpPr>
            <p:spPr>
              <a:xfrm>
                <a:off x="649224" y="1400238"/>
                <a:ext cx="10899648" cy="484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正常人体血液的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35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∼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，呈弱碱性。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B_5_AS.66_1#2e2d61882?pid=04415725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400238"/>
                <a:ext cx="10899648" cy="484124"/>
              </a:xfrm>
              <a:prstGeom prst="rect">
                <a:avLst/>
              </a:prstGeom>
              <a:blipFill rotWithShape="1">
                <a:blip r:embed="rId1"/>
                <a:stretch>
                  <a:fillRect l="-2" t="-13" r="1" b="-12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BD.67_1#764007e8b?pid=04415725e&amp;color=0,0,0&amp;vtp=1&amp;bbb=1"/>
          <p:cNvSpPr/>
          <p:nvPr/>
        </p:nvSpPr>
        <p:spPr>
          <a:xfrm>
            <a:off x="649224" y="1888490"/>
            <a:ext cx="11117263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（2）分析如图，患者服用含氢氧化铝的胃药时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，最适宜的用药时间约为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/>
          </a:p>
        </p:txBody>
      </p:sp>
      <p:sp>
        <p:nvSpPr>
          <p:cNvPr id="6" name="QB_5_AN.68_1#764007e8b.blank?pid=04415725e&amp;color=0,0,0&amp;vpa=21&amp;vtp=1&amp;bbb=1"/>
          <p:cNvSpPr/>
          <p:nvPr/>
        </p:nvSpPr>
        <p:spPr>
          <a:xfrm>
            <a:off x="10267061" y="1848485"/>
            <a:ext cx="982726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9：00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69_1#764007e8b?pid=04415725e&amp;color=0,0,0&amp;vtp=1&amp;bbb=1&amp;hb=1"/>
              <p:cNvSpPr/>
              <p:nvPr/>
            </p:nvSpPr>
            <p:spPr>
              <a:xfrm>
                <a:off x="649224" y="2381885"/>
                <a:ext cx="10899648" cy="1033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胃液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较高时，有利于弱碱性类药物的吸收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，含氢氧化铝的胃药是弱碱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性类药物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，由图可知，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：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时胃液的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最高，故最适宜的用药时间约为9：00。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7" name="QB_5_AS.69_1#764007e8b?pid=04415725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2381885"/>
                <a:ext cx="10899648" cy="1033399"/>
              </a:xfrm>
              <a:prstGeom prst="rect">
                <a:avLst/>
              </a:prstGeom>
              <a:blipFill rotWithShape="1">
                <a:blip r:embed="rId2"/>
                <a:stretch>
                  <a:fillRect l="-2" r="1" b="-5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0_1#9521d3dab?pid=04415725e&amp;color=0,0,0&amp;vtp=1&amp;bt=1&amp;bbb=1"/>
          <p:cNvSpPr/>
          <p:nvPr/>
        </p:nvSpPr>
        <p:spPr>
          <a:xfrm>
            <a:off x="649224" y="859537"/>
            <a:ext cx="10899648" cy="21509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）下列说法错误的是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400" dirty="0">
              <a:solidFill>
                <a:srgbClr val="000000"/>
              </a:solidFill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.胃酸能帮助消化食物，胃酸分泌越多越有利于人体健康</a:t>
            </a:r>
            <a:endParaRPr lang="en-US" altLang="zh-CN" sz="2400" dirty="0">
              <a:solidFill>
                <a:srgbClr val="000000"/>
              </a:solidFill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.患者的用药时间也会影响到药效</a:t>
            </a:r>
            <a:endParaRPr lang="en-US" altLang="zh-CN" sz="2400" dirty="0">
              <a:solidFill>
                <a:srgbClr val="000000"/>
              </a:solidFill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.胃液的酸性比血液的酸性弱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71_1#9521d3dab.blank?pid=04415725e&amp;color=0,0,0&amp;vpa=22&amp;vtp=1&amp;bbb=1"/>
              <p:cNvSpPr/>
              <p:nvPr/>
            </p:nvSpPr>
            <p:spPr>
              <a:xfrm>
                <a:off x="3898836" y="936307"/>
                <a:ext cx="517525" cy="3534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AC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71_1#9521d3dab.blank?pid=04415725e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8836" y="936307"/>
                <a:ext cx="517525" cy="353441"/>
              </a:xfrm>
              <a:prstGeom prst="rect">
                <a:avLst/>
              </a:prstGeom>
              <a:blipFill rotWithShape="1">
                <a:blip r:embed="rId1"/>
                <a:stretch>
                  <a:fillRect l="-110" t="-90" r="110" b="-7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S.72_1#9521d3dab?pid=04415725e&amp;color=0,0,0&amp;vtp=1&amp;bbb=1&amp;hb=1"/>
          <p:cNvSpPr/>
          <p:nvPr/>
        </p:nvSpPr>
        <p:spPr>
          <a:xfrm>
            <a:off x="649224" y="3059811"/>
            <a:ext cx="10899648" cy="1592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胃酸能帮助消化食物，但是胃酸分泌过多对人体健康不利，A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符合题意；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由短文可知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，患者的用药时间也会影响到药效，B不符合题意；由短文可知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，胃液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的酸性比血液的酸性强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，C符合题意。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73_1#c3209f621?pid=ffeb2ecaf&amp;color=0,0,0&amp;vtp=1&amp;bt=1&amp;bbb=1&amp;hb=1"/>
              <p:cNvSpPr/>
              <p:nvPr/>
            </p:nvSpPr>
            <p:spPr>
              <a:xfrm>
                <a:off x="649224" y="864000"/>
                <a:ext cx="10899648" cy="1033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C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仿宋" panose="02010609060101010101" pitchFamily="34" charset="-122"/>
                    <a:cs typeface="Times New Roman" panose="02020603050405020304" pitchFamily="34" charset="-120"/>
                  </a:rPr>
                  <a:t>[2024山东德州二模]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（8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）纳米级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Mg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OH</m:t>
                    </m:r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有独特的阻燃性能，应用广泛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。以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MgO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制备纳米级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Mg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OH</m:t>
                    </m:r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的主要流程如图。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4_BD.73_1#c3209f621?pid=ffeb2eca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1033399"/>
              </a:xfrm>
              <a:prstGeom prst="rect">
                <a:avLst/>
              </a:prstGeom>
              <a:blipFill rotWithShape="1">
                <a:blip r:embed="rId1"/>
                <a:stretch>
                  <a:fillRect l="-2" t="-39" r="1" b="-5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73_2#c3209f621?pid=ffeb2eca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036210"/>
            <a:ext cx="6839712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74_1#6f272891f?pid=c3209f621&amp;color=0,0,0&amp;vtp=1&amp;bbb=1&amp;hb=1"/>
          <p:cNvSpPr/>
          <p:nvPr/>
        </p:nvSpPr>
        <p:spPr>
          <a:xfrm>
            <a:off x="649224" y="4030110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）实验室稀释浓硫酸时应将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浓硫酸缓慢注入水中”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“水缓慢注入浓硫酸中”），并用玻璃棒不断搅拌。</a:t>
            </a:r>
            <a:endParaRPr lang="en-US" altLang="zh-CN" sz="2400" dirty="0"/>
          </a:p>
        </p:txBody>
      </p:sp>
      <p:sp>
        <p:nvSpPr>
          <p:cNvPr id="5" name="QB_5_AN.75_1#6f272891f.blank?pid=c3209f621&amp;color=0,0,0&amp;vpa=23&amp;vtp=1&amp;bbb=1"/>
          <p:cNvSpPr/>
          <p:nvPr/>
        </p:nvSpPr>
        <p:spPr>
          <a:xfrm>
            <a:off x="4780692" y="4002170"/>
            <a:ext cx="2963863" cy="4936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浓硫酸缓慢注入水中</a:t>
            </a:r>
            <a:endParaRPr lang="en-US" altLang="zh-CN" sz="2400" dirty="0"/>
          </a:p>
        </p:txBody>
      </p:sp>
      <p:sp>
        <p:nvSpPr>
          <p:cNvPr id="6" name="QB_5_AS.76_1#6f272891f?pid=c3209f621&amp;color=0,0,0&amp;vtp=1&amp;bbb=1&amp;hb=1"/>
          <p:cNvSpPr/>
          <p:nvPr/>
        </p:nvSpPr>
        <p:spPr>
          <a:xfrm>
            <a:off x="649224" y="5132851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实验室稀释浓硫酸时应将浓硫酸缓慢注入水中，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同时用玻璃棒不断搅拌，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以使热量及时散出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77_1#45e8a6a3f?pid=c3209f621&amp;color=0,0,0&amp;vtp=1&amp;bt=1&amp;bbb=1"/>
              <p:cNvSpPr/>
              <p:nvPr/>
            </p:nvSpPr>
            <p:spPr>
              <a:xfrm>
                <a:off x="649224" y="859537"/>
                <a:ext cx="10899648" cy="484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（2）写出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MgO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与稀硫酸反应的化学方程式：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77_1#45e8a6a3f?pid=c3209f62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59537"/>
                <a:ext cx="10899648" cy="484124"/>
              </a:xfrm>
              <a:prstGeom prst="rect">
                <a:avLst/>
              </a:prstGeom>
              <a:blipFill rotWithShape="1">
                <a:blip r:embed="rId1"/>
                <a:stretch>
                  <a:fillRect l="-2" t="-79" r="1" b="-12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78_1#45e8a6a3f.blank?pid=c3209f621&amp;color=0,0,0&amp;vpa=24&amp;vtp=1&amp;bbb=1&amp;rh=31.66"/>
              <p:cNvSpPr/>
              <p:nvPr/>
            </p:nvSpPr>
            <p:spPr>
              <a:xfrm>
                <a:off x="6592793" y="879475"/>
                <a:ext cx="4261803" cy="39649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MgO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ar-AE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ar-AE" altLang="zh-CN" sz="24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ar-AE" altLang="zh-CN" sz="24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ar-AE" altLang="zh-CN" sz="2400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ar-AE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mr>
                    </m:m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MgSO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78_1#45e8a6a3f.blank?pid=c3209f621&amp;color=0,0,0&amp;vpa=24&amp;vtp=1&amp;bbb=1&amp;rh=31.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2793" y="879475"/>
                <a:ext cx="4261803" cy="396494"/>
              </a:xfrm>
              <a:prstGeom prst="rect">
                <a:avLst/>
              </a:prstGeom>
              <a:blipFill rotWithShape="1">
                <a:blip r:embed="rId2"/>
                <a:stretch>
                  <a:fillRect l="-5" t="-26425" r="13" b="-1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79_1#45e8a6a3f?pid=c3209f621&amp;color=0,0,0&amp;vtp=1&amp;bbb=1&amp;hb=1"/>
              <p:cNvSpPr/>
              <p:nvPr/>
            </p:nvSpPr>
            <p:spPr>
              <a:xfrm>
                <a:off x="649224" y="1344295"/>
                <a:ext cx="10899648" cy="10877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MgO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与稀硫酸反应生成硫酸镁和水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，化学方程式为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MgO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ar-AE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ar-AE" altLang="zh-CN" sz="24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ar-AE" altLang="zh-CN" sz="24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ar-AE" altLang="zh-CN" sz="2400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ar-AE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mr>
                    </m:m>
                    <m:r>
                      <a:rPr lang="zh-CN" altLang="en-US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MgSO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79_1#45e8a6a3f?pid=c3209f62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344295"/>
                <a:ext cx="10899648" cy="1087755"/>
              </a:xfrm>
              <a:prstGeom prst="rect">
                <a:avLst/>
              </a:prstGeom>
              <a:blipFill rotWithShape="1">
                <a:blip r:embed="rId3"/>
                <a:stretch>
                  <a:fillRect l="-2" r="1" b="-10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BD.80_1#bbe25f5df?pid=c3209f621&amp;color=0,0,0&amp;vtp=1&amp;bbb=1"/>
          <p:cNvSpPr/>
          <p:nvPr/>
        </p:nvSpPr>
        <p:spPr>
          <a:xfrm>
            <a:off x="649224" y="2432431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）反应池中加入的碱为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填化学式）。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81_1#bbe25f5df.blank?pid=c3209f621&amp;color=0,0,0&amp;vpa=25&amp;vtp=1&amp;bbb=1"/>
              <p:cNvSpPr/>
              <p:nvPr/>
            </p:nvSpPr>
            <p:spPr>
              <a:xfrm>
                <a:off x="4229004" y="2495613"/>
                <a:ext cx="920814" cy="3534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81_1#bbe25f5df.blank?pid=c3209f621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004" y="2495613"/>
                <a:ext cx="920814" cy="353441"/>
              </a:xfrm>
              <a:prstGeom prst="rect">
                <a:avLst/>
              </a:prstGeom>
              <a:blipFill rotWithShape="1">
                <a:blip r:embed="rId4"/>
                <a:stretch>
                  <a:fillRect l="-59" t="-18" r="65" b="-7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82_1#bbe25f5df?pid=c3209f621&amp;color=0,0,0&amp;vtp=1&amp;bbb=1&amp;hb=1"/>
              <p:cNvSpPr/>
              <p:nvPr/>
            </p:nvSpPr>
            <p:spPr>
              <a:xfrm>
                <a:off x="649224" y="2988437"/>
                <a:ext cx="10899648" cy="1592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由流程图可知，反应池中硫酸镁与碱反应生成了氢氧化镁和硫酸钠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据质量守恒定律可知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，化学反应前后元素种类不变，则该碱为氢氧化钠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，化学式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B_5_AS.82_1#bbe25f5df?pid=c3209f62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2988437"/>
                <a:ext cx="10899648" cy="1592199"/>
              </a:xfrm>
              <a:prstGeom prst="rect">
                <a:avLst/>
              </a:prstGeom>
              <a:blipFill rotWithShape="1">
                <a:blip r:embed="rId5"/>
                <a:stretch>
                  <a:fillRect l="-2" t="-8" r="1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3_1#3322a24d1?pid=c3209f621&amp;color=0,0,0&amp;vtp=1&amp;bt=1&amp;bbb=1"/>
          <p:cNvSpPr/>
          <p:nvPr/>
        </p:nvSpPr>
        <p:spPr>
          <a:xfrm>
            <a:off x="649224" y="859537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（4）上述流程中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，镁元素的化合价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填“改变”或“不变”）。</a:t>
            </a:r>
            <a:endParaRPr lang="en-US" altLang="zh-CN" sz="2400" dirty="0"/>
          </a:p>
        </p:txBody>
      </p:sp>
      <p:sp>
        <p:nvSpPr>
          <p:cNvPr id="3" name="QB_5_AN.84_1#3322a24d1.blank?pid=c3209f621&amp;color=0,0,0&amp;vpa=26&amp;vtp=1&amp;bbb=1"/>
          <p:cNvSpPr/>
          <p:nvPr/>
        </p:nvSpPr>
        <p:spPr>
          <a:xfrm>
            <a:off x="5390292" y="819532"/>
            <a:ext cx="830263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85_1#3322a24d1?pid=c3209f621&amp;color=0,0,0&amp;vtp=1&amp;bbb=1&amp;hb=1"/>
              <p:cNvSpPr/>
              <p:nvPr/>
            </p:nvSpPr>
            <p:spPr>
              <a:xfrm>
                <a:off x="649224" y="1344295"/>
                <a:ext cx="10899648" cy="32685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MgO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中氧元素化合价为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，根据化合物中各元素正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、负化合价的代数和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为零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MgO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中镁元素化合价为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MgSO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中硫酸根离子的化合价为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化合物中各元素正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、负化合价代数和为零，可知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MgSO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中镁元素的化合价为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Mg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OH</m:t>
                    </m:r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中氢氧根离子的化合价为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，根据化合物中各元素正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、负化合价的代数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和为零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Mg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OH</m:t>
                    </m:r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中镁元素化合价为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。因此在上述流程中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，镁元素的化合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价不变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B_5_AS.85_1#3322a24d1?pid=c3209f62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344295"/>
                <a:ext cx="10899648" cy="3268599"/>
              </a:xfrm>
              <a:prstGeom prst="rect">
                <a:avLst/>
              </a:prstGeom>
              <a:blipFill rotWithShape="1">
                <a:blip r:embed="rId1"/>
                <a:stretch>
                  <a:fillRect l="-2" r="-10" b="-1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d3364eba?pid=51d04f18f&amp;color=46,117,182&amp;vtp=1&amp;bt=1&amp;bbb=1"/>
          <p:cNvSpPr/>
          <p:nvPr/>
        </p:nvSpPr>
        <p:spPr>
          <a:xfrm>
            <a:off x="649224" y="859536"/>
            <a:ext cx="1089964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三、实验及探究题（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小题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28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4_BD.86_1#8689685fc?pid=2d3364eba&amp;color=0,0,0&amp;vtp=1&amp;bbb=1&amp;hb=1"/>
          <p:cNvSpPr/>
          <p:nvPr/>
        </p:nvSpPr>
        <p:spPr>
          <a:xfrm>
            <a:off x="649224" y="1479579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新考法</a:t>
            </a:r>
            <a:r>
              <a:rPr lang="en-US" altLang="zh-CN" sz="2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|</a:t>
            </a:r>
            <a:r>
              <a:rPr lang="en-US" altLang="zh-CN" sz="2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创新实验</a:t>
            </a:r>
            <a:r>
              <a:rPr lang="en-US" altLang="zh-CN" sz="24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[2025山东枣庄期末]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（13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）气体制备与性质探究是初中化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学实验的重要内容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，相关装置如图Ⅰ所示。</a:t>
            </a:r>
            <a:endParaRPr lang="en-US" altLang="zh-CN" sz="2400" dirty="0"/>
          </a:p>
        </p:txBody>
      </p:sp>
      <p:pic>
        <p:nvPicPr>
          <p:cNvPr id="4" name="QO_4_BD.86_3#8689685fc?iti=5&amp;htil=1&amp;pid=2d3364eb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704" y="2707259"/>
            <a:ext cx="4626864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4_BD.86_4#8689685fc?iti=6&amp;htil=1&amp;pid=2d3364eb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7536" y="2652395"/>
            <a:ext cx="220370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4_BD.86_5#8689685fc?iti=5&amp;htil=1&amp;pid=2d3364eba&amp;color=0,0,0&amp;vtp=1"/>
          <p:cNvSpPr/>
          <p:nvPr/>
        </p:nvSpPr>
        <p:spPr>
          <a:xfrm>
            <a:off x="3289205" y="4736211"/>
            <a:ext cx="169862" cy="895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</a:t>
            </a:r>
            <a:endParaRPr lang="en-US" altLang="zh-CN" sz="2400" dirty="0"/>
          </a:p>
        </p:txBody>
      </p:sp>
      <p:sp>
        <p:nvSpPr>
          <p:cNvPr id="7" name="QO_4_BD.86_6#8689685fc?iti=6&amp;htil=1&amp;pid=2d3364eba&amp;color=0,0,0&amp;vtp=1"/>
          <p:cNvSpPr/>
          <p:nvPr/>
        </p:nvSpPr>
        <p:spPr>
          <a:xfrm>
            <a:off x="8686832" y="4745355"/>
            <a:ext cx="265112" cy="895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Ⅱ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6_7#8689685fc?pid=2d3364eba&amp;color=0,0,0&amp;mp=1&amp;vtp=1&amp;bt=1&amp;bbb=1"/>
          <p:cNvSpPr/>
          <p:nvPr/>
        </p:nvSpPr>
        <p:spPr>
          <a:xfrm>
            <a:off x="649224" y="859536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回答下列问题。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3" name="QB_5_BD.87_1#3716002b4?pid=8689685fc&amp;color=0,0,0&amp;vtp=1&amp;bbb=1"/>
          <p:cNvSpPr/>
          <p:nvPr/>
        </p:nvSpPr>
        <p:spPr>
          <a:xfrm>
            <a:off x="649224" y="1400238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（1）仪器甲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、乙的名称分别为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4" name="QB_5_AN.88_1#3716002b4.blank?pid=8689685fc&amp;color=0,0,0&amp;vpa=27&amp;vtp=1&amp;bbb=1"/>
          <p:cNvSpPr/>
          <p:nvPr/>
        </p:nvSpPr>
        <p:spPr>
          <a:xfrm>
            <a:off x="4780692" y="1360233"/>
            <a:ext cx="1439863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分液漏斗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5" name="QB_5_AN.89_1#3716002b4.blank?pid=8689685fc&amp;color=0,0,0&amp;vpa=28&amp;vtp=1&amp;bbb=1"/>
          <p:cNvSpPr/>
          <p:nvPr/>
        </p:nvSpPr>
        <p:spPr>
          <a:xfrm>
            <a:off x="6609461" y="1360233"/>
            <a:ext cx="1135126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锥形瓶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6" name="QB_5_AS.90_1#3716002b4?pid=8689685fc&amp;color=0,0,0&amp;vtp=1&amp;bbb=1"/>
          <p:cNvSpPr/>
          <p:nvPr/>
        </p:nvSpPr>
        <p:spPr>
          <a:xfrm>
            <a:off x="649224" y="1944433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仪器甲的名称是分液漏斗；仪器乙的名称是锥形瓶。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BD.91_1#c7dc0379f?pid=8689685fc&amp;color=0,0,0&amp;vtp=1&amp;bbb=1&amp;hb=1"/>
              <p:cNvSpPr/>
              <p:nvPr/>
            </p:nvSpPr>
            <p:spPr>
              <a:xfrm>
                <a:off x="649224" y="2432685"/>
                <a:ext cx="10899648" cy="1033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（2）实验室制取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应选择的发生装置为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）；制取时发生反应的化学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方程式为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BD.91_1#c7dc0379f?pid=8689685f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2432685"/>
                <a:ext cx="10899648" cy="1033399"/>
              </a:xfrm>
              <a:prstGeom prst="rect">
                <a:avLst/>
              </a:prstGeom>
              <a:blipFill rotWithShape="1">
                <a:blip r:embed="rId1"/>
                <a:stretch>
                  <a:fillRect l="-2" r="-529" b="-5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AN.92_1#c7dc0379f.blank?pid=8689685fc&amp;color=0,0,0&amp;vpa=29&amp;vtp=1"/>
          <p:cNvSpPr/>
          <p:nvPr/>
        </p:nvSpPr>
        <p:spPr>
          <a:xfrm>
            <a:off x="6168073" y="2404745"/>
            <a:ext cx="441389" cy="4976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93_1#c7dc0379f.blank?pid=8689685fc&amp;color=0,0,0&amp;vpa=30&amp;vtp=1&amp;bbb=1&amp;rh=31.66"/>
              <p:cNvSpPr/>
              <p:nvPr/>
            </p:nvSpPr>
            <p:spPr>
              <a:xfrm>
                <a:off x="1879504" y="3007233"/>
                <a:ext cx="5161344" cy="39649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ar-AE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CaCO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HCl</m:t>
                        </m:r>
                        <m: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ar-AE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ar-AE" altLang="zh-CN" sz="24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ar-AE" altLang="zh-CN" sz="24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ar-AE" altLang="zh-CN" sz="2400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ar-AE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ar-A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CaCl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CO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↑+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93_1#c7dc0379f.blank?pid=8689685fc&amp;color=0,0,0&amp;vpa=30&amp;vtp=1&amp;bbb=1&amp;rh=31.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504" y="3007233"/>
                <a:ext cx="5161344" cy="396494"/>
              </a:xfrm>
              <a:prstGeom prst="rect">
                <a:avLst/>
              </a:prstGeom>
              <a:blipFill rotWithShape="1">
                <a:blip r:embed="rId2"/>
                <a:stretch>
                  <a:fillRect l="-10" t="-26553" r="12" b="-16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S.94_1#c7dc0379f?pid=8689685fc&amp;color=0,0,0&amp;vtp=1&amp;bbb=1&amp;hb=1"/>
              <p:cNvSpPr/>
              <p:nvPr/>
            </p:nvSpPr>
            <p:spPr>
              <a:xfrm>
                <a:off x="649224" y="3535426"/>
                <a:ext cx="10899648" cy="16465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实验室通常用石灰石与稀盐酸反应制取二氧化碳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，应选固液常温型发生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A；石灰石的主要成分碳酸钙和稀盐酸反应生成氯化钙、二氧化碳和水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ar-AE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CaCO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HCl</m:t>
                        </m:r>
                        <m: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ar-AE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ar-AE" altLang="zh-CN" sz="24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ar-AE" altLang="zh-CN" sz="24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ar-AE" altLang="zh-CN" sz="2400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ar-AE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ar-A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CaCl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CO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↑+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QB_5_AS.94_1#c7dc0379f?pid=8689685f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3535426"/>
                <a:ext cx="10899648" cy="1646555"/>
              </a:xfrm>
              <a:prstGeom prst="rect">
                <a:avLst/>
              </a:prstGeom>
              <a:blipFill rotWithShape="1">
                <a:blip r:embed="rId3"/>
                <a:stretch>
                  <a:fillRect l="-2" t="-23" r="-669" b="-6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8" grpId="0" animBg="1" build="p"/>
      <p:bldP spid="9" grpId="0" animBg="1" build="p"/>
      <p:bldP spid="10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95_1#84989d3ca?pid=8689685fc&amp;color=0,0,0&amp;vtp=1&amp;bt=1&amp;bbb=1&amp;hb=1"/>
              <p:cNvSpPr/>
              <p:nvPr/>
            </p:nvSpPr>
            <p:spPr>
              <a:xfrm>
                <a:off x="649224" y="859537"/>
                <a:ext cx="10899648" cy="9317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（3）［中］若要收集一瓶干燥的二氧化碳，气体流经装置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C时从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端进入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95_1#84989d3ca?pid=8689685f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59537"/>
                <a:ext cx="10899648" cy="931799"/>
              </a:xfrm>
              <a:prstGeom prst="rect">
                <a:avLst/>
              </a:prstGeom>
              <a:blipFill rotWithShape="1">
                <a:blip r:embed="rId1"/>
                <a:stretch>
                  <a:fillRect l="-2" t="-41" r="-2778" b="-4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96_1#84989d3ca.blank?pid=8689685fc&amp;color=0,0,0&amp;vpa=31&amp;vtp=1&amp;bbb=1"/>
              <p:cNvSpPr/>
              <p:nvPr/>
            </p:nvSpPr>
            <p:spPr>
              <a:xfrm>
                <a:off x="9309036" y="886523"/>
                <a:ext cx="322263" cy="3534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96_1#84989d3ca.blank?pid=8689685fc&amp;color=0,0,0&amp;vpa=3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9036" y="886523"/>
                <a:ext cx="322263" cy="353441"/>
              </a:xfrm>
              <a:prstGeom prst="rect">
                <a:avLst/>
              </a:prstGeom>
              <a:blipFill rotWithShape="1">
                <a:blip r:embed="rId2"/>
                <a:stretch>
                  <a:fillRect l="-177" t="-18" r="79" b="-7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97_1#84989d3ca?pid=8689685fc&amp;color=0,0,0&amp;vtp=1&amp;bbb=1&amp;hb=1"/>
              <p:cNvSpPr/>
              <p:nvPr/>
            </p:nvSpPr>
            <p:spPr>
              <a:xfrm>
                <a:off x="649224" y="1845437"/>
                <a:ext cx="10899648" cy="43988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浓硫酸具有吸水性，且与二氧化碳不反应，可用浓硫酸进行干燥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，若要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收集一瓶干燥的二氧化碳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，气体流经装置C时从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端进入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，使气体与浓硫酸充分接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触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。（4）二氧化碳能与氢氧化钠溶液反应生成碳酸钠和水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，使三颈烧瓶内气体体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积减小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，压强减小，在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时快速注入一种溶液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，稍短时间后三颈烧瓶内压强迅速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时注入的是氢氧化钠溶液,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时注入的是盐酸。该实验中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，注入足量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氢氧化钠溶液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，二氧化碳完全反应，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～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间压强不变，即已经充分反应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压强大于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0，说明三颈烧瓶D中收集的二氧化碳气体不纯，①②符合题意。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时注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入的是盐酸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，盐酸与碳酸钠溶液反应生成氯化钠、水和二氧化碳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，使三颈烧瓶内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气体体积增大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，压强增大，该反应不属于中和反应，③不符合题意。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97_1#84989d3ca?pid=8689685f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845437"/>
                <a:ext cx="10899648" cy="4398899"/>
              </a:xfrm>
              <a:prstGeom prst="rect">
                <a:avLst/>
              </a:prstGeom>
              <a:blipFill rotWithShape="1">
                <a:blip r:embed="rId3"/>
                <a:stretch>
                  <a:fillRect l="-2" t="-3" r="-686" b="-1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98_1#7680211e3?pid=8689685fc&amp;color=0,0,0&amp;vtp=1&amp;bt=1&amp;bbb=1&amp;hb=1"/>
              <p:cNvSpPr/>
              <p:nvPr/>
            </p:nvSpPr>
            <p:spPr>
              <a:xfrm>
                <a:off x="649224" y="864000"/>
                <a:ext cx="10899648" cy="32685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（4）［偏难］在三颈烧瓶D中用排空气法收集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气体，检验气密性后，在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快速注入一种溶液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时快速注入另一种溶液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，测得三颈烧瓶内压强随时间变化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曲线如图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Ⅱ所示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。下列说法正确的是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三颈烧瓶D中收集的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气体不纯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时注入的是氢氧化钠溶液</a:t>
                </a:r>
                <a:endParaRPr lang="en-US" altLang="zh-CN" sz="24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后发生的只是中和反应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B_5_BD.98_1#7680211e3?pid=8689685f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3268599"/>
              </a:xfrm>
              <a:prstGeom prst="rect">
                <a:avLst/>
              </a:prstGeom>
              <a:blipFill rotWithShape="1">
                <a:blip r:embed="rId1"/>
                <a:stretch>
                  <a:fillRect l="-2" t="-12" r="-63" b="-1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99_1#7680211e3.blank?pid=8689685fc&amp;color=0,0,0&amp;vpa=32&amp;vtp=1&amp;bbb=1"/>
          <p:cNvSpPr/>
          <p:nvPr/>
        </p:nvSpPr>
        <p:spPr>
          <a:xfrm>
            <a:off x="5434711" y="1953660"/>
            <a:ext cx="830326" cy="4936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00_1#2f6a0cce7?pid=2d3364eba&amp;color=0,0,0&amp;vtp=1&amp;bt=1&amp;bbb=1&amp;hb=1"/>
          <p:cNvSpPr/>
          <p:nvPr/>
        </p:nvSpPr>
        <p:spPr>
          <a:xfrm>
            <a:off x="649224" y="864000"/>
            <a:ext cx="10899648" cy="1592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spc="-5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24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|</a:t>
            </a:r>
            <a:r>
              <a:rPr lang="en-US" altLang="zh-CN" sz="24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项目式学习</a:t>
            </a:r>
            <a:r>
              <a:rPr lang="en-US" altLang="zh-CN" sz="24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[2025四川广元模拟]</a:t>
            </a:r>
            <a:r>
              <a:rPr lang="en-US" altLang="zh-CN" sz="24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（15</a:t>
            </a:r>
            <a:r>
              <a:rPr lang="en-US" altLang="zh-CN" sz="24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4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）松花蛋是我国特有的一种传统</a:t>
            </a:r>
            <a:endParaRPr lang="en-US" altLang="zh-CN" sz="2400" b="0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美食</a:t>
            </a:r>
            <a:r>
              <a:rPr lang="en-US" altLang="zh-CN" sz="24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。化学兴趣学习小组进行了“松花蛋制作”的项目探究，请结合任务回答问题。</a:t>
            </a:r>
            <a:endParaRPr lang="en-US" altLang="zh-CN" sz="2400" spc="-50" dirty="0"/>
          </a:p>
          <a:p>
            <a:pPr latinLnBrk="1">
              <a:lnSpc>
                <a:spcPts val="42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任务一】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品松花蛋，初识松花蛋的酸碱性。</a:t>
            </a:r>
            <a:endParaRPr lang="en-US" altLang="zh-CN" sz="2400" dirty="0"/>
          </a:p>
        </p:txBody>
      </p:sp>
      <p:sp>
        <p:nvSpPr>
          <p:cNvPr id="3" name="QB_5_BD.101_1#e5c9f246d?pid=2f6a0cce7&amp;color=0,0,0&amp;vtp=1&amp;bbb=1&amp;hb=1"/>
          <p:cNvSpPr/>
          <p:nvPr/>
        </p:nvSpPr>
        <p:spPr>
          <a:xfrm>
            <a:off x="649224" y="2519191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（1）同学们品尝松花蛋时,发现松花蛋略有涩味,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是因为松花蛋中含有碱性物质，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食用时加入少量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可减轻涩味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/>
          </a:p>
        </p:txBody>
      </p:sp>
      <p:sp>
        <p:nvSpPr>
          <p:cNvPr id="4" name="QB_5_AN.102_1#e5c9f246d.blank?pid=2f6a0cce7&amp;color=0,0,0&amp;vpa=33&amp;vtp=1&amp;bbb=1"/>
          <p:cNvSpPr/>
          <p:nvPr/>
        </p:nvSpPr>
        <p:spPr>
          <a:xfrm>
            <a:off x="2799492" y="3028461"/>
            <a:ext cx="2659063" cy="4745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食醋（合理即可）</a:t>
            </a:r>
            <a:endParaRPr lang="en-US" altLang="zh-CN" sz="2400" dirty="0"/>
          </a:p>
        </p:txBody>
      </p:sp>
      <p:sp>
        <p:nvSpPr>
          <p:cNvPr id="5" name="QB_5_AS.103_1#e5c9f246d?pid=2f6a0cce7&amp;color=0,0,0&amp;vtp=1&amp;bbb=1&amp;hb=1"/>
          <p:cNvSpPr/>
          <p:nvPr/>
        </p:nvSpPr>
        <p:spPr>
          <a:xfrm>
            <a:off x="649224" y="3622822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为减轻松花蛋中碱性物质造成的涩味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，食用时可加入呈酸性的食醋或柠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檬汁等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，与碱性物质发生反应。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1d04f18f.fixed?pid=9decab69a&amp;color=255,255,255&amp;vtp=1&amp;bbb=1"/>
          <p:cNvSpPr/>
          <p:nvPr/>
        </p:nvSpPr>
        <p:spPr>
          <a:xfrm>
            <a:off x="1234440" y="1655064"/>
            <a:ext cx="2002536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FFFF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卷1</a:t>
            </a:r>
            <a:endParaRPr lang="en-US" altLang="zh-CN" sz="4800" dirty="0"/>
          </a:p>
        </p:txBody>
      </p:sp>
      <p:sp>
        <p:nvSpPr>
          <p:cNvPr id="3" name="C_2#51d04f18f.fixed?pid=9decab69a&amp;color=0,0,0&amp;vtp=1&amp;bbb=1"/>
          <p:cNvSpPr/>
          <p:nvPr/>
        </p:nvSpPr>
        <p:spPr>
          <a:xfrm>
            <a:off x="3236976" y="1655064"/>
            <a:ext cx="7488936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第七单元基础诊断卷（A卷）</a:t>
            </a:r>
            <a:endParaRPr lang="en-US" altLang="zh-CN" sz="4000" dirty="0"/>
          </a:p>
        </p:txBody>
      </p:sp>
      <p:sp>
        <p:nvSpPr>
          <p:cNvPr id="4" name="C_2#51d04f18f.fixed?pid=9decab69a&amp;color=0,0,0&amp;vtp=1&amp;bbb=1"/>
          <p:cNvSpPr/>
          <p:nvPr/>
        </p:nvSpPr>
        <p:spPr>
          <a:xfrm>
            <a:off x="0" y="3273552"/>
            <a:ext cx="12188952" cy="118872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考查内容</a:t>
            </a:r>
            <a:r>
              <a:rPr lang="en-US" altLang="zh-CN" sz="3200" b="0" i="0" dirty="0">
                <a:solidFill>
                  <a:srgbClr val="00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：</a:t>
            </a:r>
            <a:r>
              <a:rPr lang="en-US" altLang="zh-CN" sz="32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认识酸和碱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adebd745c?pid=2f6a0cce7&amp;color=0,0,0&amp;vtp=1&amp;bt=1&amp;bbb=1&amp;hb=1"/>
              <p:cNvSpPr/>
              <p:nvPr/>
            </p:nvSpPr>
            <p:spPr>
              <a:xfrm>
                <a:off x="649224" y="864000"/>
                <a:ext cx="10899648" cy="22970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【任务二】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浸松花蛋粉，寻找涩味缘由。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取适量松花蛋粉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,加入足量水，搅拌、过滤。测得滤液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，证明滤液中含有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碱性物质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4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提出问题】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滤液中的碱性物质是什么？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4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查阅资料】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松花蛋粉中主要含有生石灰、食盐、纯碱等。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P_5_BD#adebd745c?pid=2f6a0cce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2297049"/>
              </a:xfrm>
              <a:prstGeom prst="rect">
                <a:avLst/>
              </a:prstGeom>
              <a:blipFill rotWithShape="1">
                <a:blip r:embed="rId1"/>
                <a:stretch>
                  <a:fillRect l="-2" t="-17" r="1" b="-1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104_1#a46386205?pid=2f6a0cce7&amp;color=0,0,0&amp;vtp=1&amp;bbb=1"/>
              <p:cNvSpPr/>
              <p:nvPr/>
            </p:nvSpPr>
            <p:spPr>
              <a:xfrm>
                <a:off x="649224" y="3208865"/>
                <a:ext cx="10899648" cy="13572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【分析推理】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松花蛋粉加足量水时发生如下反应：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CaO</m:t>
                    </m:r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O</m:t>
                    </m:r>
                    <m:r>
                      <a:rPr lang="zh-CN" altLang="en-US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ar-AE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ar-AE" altLang="zh-CN" sz="24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ar-AE" altLang="zh-CN" sz="24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ar-AE" altLang="zh-CN" sz="24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ar-AE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mr>
                    </m:m>
                    <m:r>
                      <a:rPr lang="zh-CN" altLang="en-US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Ca</m:t>
                    </m:r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OH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写化学方程式）。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104_1#a46386205?pid=2f6a0cc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3208865"/>
                <a:ext cx="10899648" cy="1357249"/>
              </a:xfrm>
              <a:prstGeom prst="rect">
                <a:avLst/>
              </a:prstGeom>
              <a:blipFill rotWithShape="1">
                <a:blip r:embed="rId2"/>
                <a:stretch>
                  <a:fillRect l="-2" t="-15" r="1" b="-2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105_1#a46386205.blank?pid=2f6a0cce7&amp;color=0,0,0&amp;vpa=34&amp;vtp=1&amp;bbb=1&amp;rh=31.66"/>
              <p:cNvSpPr/>
              <p:nvPr/>
            </p:nvSpPr>
            <p:spPr>
              <a:xfrm>
                <a:off x="965105" y="4098055"/>
                <a:ext cx="5463604" cy="39649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ar-AE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Na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CO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Ca</m:t>
                        </m:r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OH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ar-AE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ar-A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ar-AE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ar-AE" altLang="zh-CN" sz="24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ar-AE" altLang="zh-CN" sz="24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ar-AE" altLang="zh-CN" sz="2400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ar-AE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ar-A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CaCO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↓+</m:t>
                        </m:r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NaOH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105_1#a46386205.blank?pid=2f6a0cce7&amp;color=0,0,0&amp;vpa=34&amp;vtp=1&amp;bbb=1&amp;rh=31.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105" y="4098055"/>
                <a:ext cx="5463604" cy="396494"/>
              </a:xfrm>
              <a:prstGeom prst="rect">
                <a:avLst/>
              </a:prstGeom>
              <a:blipFill rotWithShape="1">
                <a:blip r:embed="rId3"/>
                <a:stretch>
                  <a:fillRect l="-10" t="-26526" r="11" b="-16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106_1#a46386205?pid=2f6a0cce7&amp;color=0,0,0&amp;vtp=1&amp;bbb=1&amp;hb=1"/>
              <p:cNvSpPr/>
              <p:nvPr/>
            </p:nvSpPr>
            <p:spPr>
              <a:xfrm>
                <a:off x="649224" y="4617168"/>
                <a:ext cx="10899648" cy="140208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纯碱是碳酸钠的俗称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，松花蛋粉加水调和时碳酸钠与氢氧化钙反应生成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碳酸钙沉淀和氢氧化钠，反应的化学方程式为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ar-AE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Na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CO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Ca</m:t>
                        </m:r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OH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ar-AE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ar-A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ar-AE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ar-AE" altLang="zh-CN" sz="24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ar-AE" altLang="zh-CN" sz="24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ar-AE" altLang="zh-CN" sz="2400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ar-AE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ar-A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ar-AE" altLang="zh-CN" sz="24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CaCO</m:t>
                            </m:r>
                          </m:e>
                          <m:sub>
                            <m:r>
                              <a:rPr lang="ar-AE" altLang="zh-CN" sz="24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↓+</m:t>
                        </m:r>
                        <m:r>
                          <a:rPr lang="ar-AE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NaOH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5_AS.106_1#a46386205?pid=2f6a0cc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4617168"/>
                <a:ext cx="10899648" cy="1402080"/>
              </a:xfrm>
              <a:prstGeom prst="rect">
                <a:avLst/>
              </a:prstGeom>
              <a:blipFill rotWithShape="1">
                <a:blip r:embed="rId4"/>
                <a:stretch>
                  <a:fillRect l="-2" t="-6" r="1" b="-6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07_1#e88f28181?pid=2f6a0cce7&amp;color=0,0,0&amp;vtp=1&amp;bt=1&amp;bbb=1&amp;hb=1"/>
          <p:cNvSpPr/>
          <p:nvPr/>
        </p:nvSpPr>
        <p:spPr>
          <a:xfrm>
            <a:off x="649224" y="864000"/>
            <a:ext cx="10899648" cy="1592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（2）甲同学认为滤液中的碱性物质是氢氧化钠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。乙同学对甲同学的说法提出了质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疑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，认为滤液中的碱性物质除氢氧化钠外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，还可能含有</a:t>
            </a:r>
            <a:r>
              <a:rPr lang="en-US" altLang="zh-CN" sz="24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）或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氢氧化钙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108_1#e88f28181.blank?pid=2f6a0cce7&amp;color=0,0,0&amp;vpa=35&amp;vtp=1&amp;bbb=1"/>
              <p:cNvSpPr/>
              <p:nvPr/>
            </p:nvSpPr>
            <p:spPr>
              <a:xfrm>
                <a:off x="7988236" y="1508714"/>
                <a:ext cx="1171067" cy="3534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Na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108_1#e88f28181.blank?pid=2f6a0cce7&amp;color=0,0,0&amp;vpa=3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8236" y="1508714"/>
                <a:ext cx="1171067" cy="353441"/>
              </a:xfrm>
              <a:prstGeom prst="rect">
                <a:avLst/>
              </a:prstGeom>
              <a:blipFill rotWithShape="1">
                <a:blip r:embed="rId1"/>
                <a:stretch>
                  <a:fillRect l="-49" t="-167" r="5" b="-7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109_1#e88f28181?pid=2f6a0cce7&amp;color=0,0,0&amp;vtp=1&amp;bbb=1&amp;hb=1"/>
              <p:cNvSpPr/>
              <p:nvPr/>
            </p:nvSpPr>
            <p:spPr>
              <a:xfrm>
                <a:off x="649224" y="2456579"/>
                <a:ext cx="10899648" cy="1592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若碳酸钠与氢氧化钙恰好完全反应，则碱性物质只有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；若氢氧化钙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过量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，则碱性物质为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Ca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OH</m:t>
                    </m:r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；若碳酸钠过量，则碱性物质为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Na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109_1#e88f28181?pid=2f6a0cc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2456579"/>
                <a:ext cx="10899648" cy="1592199"/>
              </a:xfrm>
              <a:prstGeom prst="rect">
                <a:avLst/>
              </a:prstGeom>
              <a:blipFill rotWithShape="1">
                <a:blip r:embed="rId2"/>
                <a:stretch>
                  <a:fillRect l="-2" t="-25" r="-75" b="-3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10_1#f47322be3?pid=2f6a0cce7&amp;color=0,0,0&amp;vtp=1&amp;bt=1&amp;bbb=1"/>
          <p:cNvSpPr/>
          <p:nvPr/>
        </p:nvSpPr>
        <p:spPr>
          <a:xfrm>
            <a:off x="649224" y="864000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【实验探究】</a:t>
            </a:r>
            <a:r>
              <a:rPr lang="en-US" altLang="zh-CN" sz="24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400" dirty="0"/>
          </a:p>
        </p:txBody>
      </p:sp>
      <p:graphicFrame>
        <p:nvGraphicFramePr>
          <p:cNvPr id="46" name="QB_5_BD.110_2#f47322be3?colgroup=16,8,9&amp;pid=2f6a0cce7&amp;color=0,0,0&amp;vtp=1&amp;bbb=1&amp;hb=1"/>
          <p:cNvGraphicFramePr>
            <a:graphicFrameLocks noGrp="1"/>
          </p:cNvGraphicFramePr>
          <p:nvPr/>
        </p:nvGraphicFramePr>
        <p:xfrm>
          <a:off x="669036" y="1493150"/>
          <a:ext cx="10853928" cy="2411857"/>
        </p:xfrm>
        <a:graphic>
          <a:graphicData uri="http://schemas.openxmlformats.org/drawingml/2006/table">
            <a:tbl>
              <a:tblPr/>
              <a:tblGrid>
                <a:gridCol w="5111496"/>
                <a:gridCol w="2596896"/>
                <a:gridCol w="3145536"/>
              </a:tblGrid>
              <a:tr h="47155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15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取滤液少许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向其中滴入过量的稀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盐酸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有气泡产生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滤液中含有</a:t>
                      </a:r>
                      <a:r>
                        <a:rPr lang="en-US" altLang="zh-CN" sz="24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15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另取滤液少许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向其中加入碳酸钠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滤液中一定不含有氢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氧化钙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5_BD.110_3#f47322be3?pid=2f6a0cce7&amp;color=0,0,0&amp;vtp=1&amp;bbb=1"/>
          <p:cNvSpPr/>
          <p:nvPr/>
        </p:nvSpPr>
        <p:spPr>
          <a:xfrm>
            <a:off x="649224" y="4016775"/>
            <a:ext cx="11117326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通过探究，同学们找到了松花蛋粉加水后滤液显碱性的原因，寻到了涩味的缘由。</a:t>
            </a:r>
            <a:endParaRPr lang="en-US" altLang="zh-CN" sz="2400" dirty="0"/>
          </a:p>
        </p:txBody>
      </p:sp>
      <p:sp>
        <p:nvSpPr>
          <p:cNvPr id="5" name="QB_5_AN.111_1#f47322be3.blank?pid=2f6a0cce7&amp;color=0,0,0&amp;vpa=36&amp;vtp=1&amp;bbb=1"/>
          <p:cNvSpPr/>
          <p:nvPr/>
        </p:nvSpPr>
        <p:spPr>
          <a:xfrm>
            <a:off x="9970253" y="2179720"/>
            <a:ext cx="1135126" cy="4174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碳酸钠</a:t>
            </a:r>
            <a:endParaRPr lang="en-US" altLang="zh-CN" sz="2400" dirty="0"/>
          </a:p>
        </p:txBody>
      </p:sp>
      <p:sp>
        <p:nvSpPr>
          <p:cNvPr id="6" name="QB_5_AN.112_1#f47322be3.blank?pid=2f6a0cce7&amp;color=0,0,0&amp;vpa=37&amp;vtp=1&amp;bbb=1"/>
          <p:cNvSpPr/>
          <p:nvPr/>
        </p:nvSpPr>
        <p:spPr>
          <a:xfrm>
            <a:off x="5856636" y="3149873"/>
            <a:ext cx="2354263" cy="4174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无白色沉淀生成</a:t>
            </a:r>
            <a:endParaRPr lang="en-US" altLang="zh-CN" sz="2400" dirty="0"/>
          </a:p>
        </p:txBody>
      </p:sp>
      <p:sp>
        <p:nvSpPr>
          <p:cNvPr id="7" name="QB_5_AS.113_1#f47322be3?pid=2f6a0cce7&amp;color=0,0,0&amp;vtp=1&amp;bbb=1&amp;hb=1"/>
          <p:cNvSpPr/>
          <p:nvPr/>
        </p:nvSpPr>
        <p:spPr>
          <a:xfrm>
            <a:off x="649224" y="4510170"/>
            <a:ext cx="10899648" cy="17223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稀盐酸与碳酸钠反应生成氯化钠、水和二氧化碳，取滤液少许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，向其中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滴入过量的稀盐酸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，产生气泡，说明滤液中含有碳酸钠；另取滤液少许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，向其中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加入碳酸钠溶液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碳酸钠溶液和氢氧化钙反应生成碳酸钙白色沉淀和氢氧化钠，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实验结论为滤液中一定不含有氢氧化钙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，则实验现象为无白色沉淀生成。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6f4bb2d?pid=2f6a0cce7&amp;color=0,0,0&amp;vtp=1&amp;bt=1&amp;bbb=1"/>
          <p:cNvSpPr/>
          <p:nvPr/>
        </p:nvSpPr>
        <p:spPr>
          <a:xfrm>
            <a:off x="649224" y="864000"/>
            <a:ext cx="10899648" cy="1592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4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反思总结】</a:t>
            </a:r>
            <a:endParaRPr lang="en-US" altLang="zh-CN" sz="24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（3）判断化学反应后溶液的成分时，既要考虑生成物，又要考虑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/>
          </a:p>
        </p:txBody>
      </p:sp>
      <p:sp>
        <p:nvSpPr>
          <p:cNvPr id="4" name="QB_5_AN.115_1#dd6f4bb2d.blank?pid=2f6a0cce7&amp;color=0,0,0&amp;vpa=38&amp;vtp=1&amp;bbb=1&amp;hb=1"/>
          <p:cNvSpPr/>
          <p:nvPr/>
        </p:nvSpPr>
        <p:spPr>
          <a:xfrm>
            <a:off x="649224" y="1394860"/>
            <a:ext cx="10894782" cy="103466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反应物是否过量</a:t>
            </a:r>
            <a:endParaRPr lang="en-US" altLang="zh-CN" sz="2400" dirty="0"/>
          </a:p>
        </p:txBody>
      </p:sp>
      <p:sp>
        <p:nvSpPr>
          <p:cNvPr id="5" name="QB_5_AS.116_1#9132d1c81?pid=2f6a0cce7&amp;color=0,0,0&amp;vtp=1&amp;bbb=1&amp;hb=1"/>
          <p:cNvSpPr/>
          <p:nvPr/>
        </p:nvSpPr>
        <p:spPr>
          <a:xfrm>
            <a:off x="649224" y="2519191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由题中探究可知，判断化学反应后溶液的成分时，既要考虑生成物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要考虑反应物是否过量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7f815bdb?pid=2f6a0cce7&amp;color=0,0,0&amp;vtp=1&amp;bt=1&amp;bbb=1"/>
          <p:cNvSpPr/>
          <p:nvPr/>
        </p:nvSpPr>
        <p:spPr>
          <a:xfrm>
            <a:off x="649224" y="864000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【任务三】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腌松花蛋，制作传统美食。</a:t>
            </a:r>
            <a:endParaRPr lang="en-US" altLang="zh-CN" sz="2400" dirty="0"/>
          </a:p>
        </p:txBody>
      </p:sp>
      <p:sp>
        <p:nvSpPr>
          <p:cNvPr id="3" name="QB_5_BD.117_1#dd64d7233?pid=2f6a0cce7&amp;color=0,0,0&amp;vtp=1&amp;bbb=1&amp;hb=1"/>
          <p:cNvSpPr/>
          <p:nvPr/>
        </p:nvSpPr>
        <p:spPr>
          <a:xfrm>
            <a:off x="649224" y="1412386"/>
            <a:ext cx="10899648" cy="1592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4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4）［难］同学们戴上手套将松花蛋粉加入容器中，慢慢加水，并不断搅拌</a:t>
            </a:r>
            <a:r>
              <a:rPr lang="en-US" altLang="zh-CN" sz="24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。充分</a:t>
            </a:r>
            <a:endParaRPr lang="en-US" altLang="zh-CN" sz="2400" b="0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反应后冷却</a:t>
            </a:r>
            <a:r>
              <a:rPr lang="en-US" altLang="zh-CN" sz="24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，得到松花蛋泥，将松花蛋泥均匀裹到新鲜鸭蛋上</a:t>
            </a:r>
            <a:r>
              <a:rPr lang="en-US" altLang="zh-CN" sz="24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。从安全的角度说明</a:t>
            </a:r>
            <a:endParaRPr lang="en-US" altLang="zh-CN" sz="2400" b="0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4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慢慢加水，并不断搅拌”</a:t>
            </a:r>
            <a:r>
              <a:rPr lang="en-US" altLang="zh-CN" sz="24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的目的：</a:t>
            </a:r>
            <a:r>
              <a:rPr lang="en-US" altLang="zh-CN" sz="24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r>
              <a:rPr lang="en-US" altLang="zh-CN" sz="24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400" spc="-50" dirty="0"/>
          </a:p>
        </p:txBody>
      </p:sp>
      <p:sp>
        <p:nvSpPr>
          <p:cNvPr id="4" name="QB_5_AN.118_1#dd64d7233.blank?pid=2f6a0cce7&amp;color=0,0,0&amp;vpa=39&amp;vtp=1&amp;bbb=1"/>
          <p:cNvSpPr/>
          <p:nvPr/>
        </p:nvSpPr>
        <p:spPr>
          <a:xfrm>
            <a:off x="5041011" y="2480456"/>
            <a:ext cx="5586476" cy="4745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避免生石灰与水剧烈反应，使得容器炸裂</a:t>
            </a:r>
            <a:endParaRPr lang="en-US" altLang="zh-CN" sz="2400" spc="-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119_1#dd64d7233?pid=2f6a0cce7&amp;color=0,0,0&amp;vtp=1&amp;bbb=1&amp;hb=1"/>
              <p:cNvSpPr/>
              <p:nvPr/>
            </p:nvSpPr>
            <p:spPr>
              <a:xfrm>
                <a:off x="649224" y="3000775"/>
                <a:ext cx="10899648" cy="1592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松花蛋粉中含有生石灰，生石灰中的氧化钙能与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Ca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OH</m:t>
                    </m:r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该反应为放热反应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，且反应十分剧烈，则“慢慢加水，并不断搅拌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”的目的是避免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生石灰与水剧烈反应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，使得容器炸裂。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B_5_AS.119_1#dd64d7233?pid=2f6a0cc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3000775"/>
                <a:ext cx="10899648" cy="1592199"/>
              </a:xfrm>
              <a:prstGeom prst="rect">
                <a:avLst/>
              </a:prstGeom>
              <a:blipFill rotWithShape="1">
                <a:blip r:embed="rId1"/>
                <a:stretch>
                  <a:fillRect l="-2" t="-25" r="-10" b="-3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a93c2c6c?pid=51d04f18f&amp;color=46,117,182&amp;vtp=1&amp;bt=1&amp;bbb=1"/>
          <p:cNvSpPr/>
          <p:nvPr/>
        </p:nvSpPr>
        <p:spPr>
          <a:xfrm>
            <a:off x="649224" y="859536"/>
            <a:ext cx="1089964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四、计算题（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小题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120_1#72a9a839c?pid=3a93c2c6c&amp;color=0,0,0&amp;vtp=1&amp;bbb=1&amp;hb=1"/>
              <p:cNvSpPr/>
              <p:nvPr/>
            </p:nvSpPr>
            <p:spPr>
              <a:xfrm>
                <a:off x="649224" y="1479579"/>
                <a:ext cx="10899648" cy="1592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C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19.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仿宋" panose="02010609060101010101" pitchFamily="34" charset="-122"/>
                    <a:cs typeface="Times New Roman" panose="02020603050405020304" pitchFamily="34" charset="-120"/>
                  </a:rPr>
                  <a:t>[2025山东滨州期末]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（8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）菱镁矿的主要成分是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MgCO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，为确定某菱镁矿中碳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酸镁的含量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，某学习小组进行了相关实验。取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菱镁矿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，逐渐加入一定浓度的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稀硫酸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，生成的气体全部用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溶液吸收，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溶液增加的质量记录如表。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3" name="QO_4_BD.120_1#72a9a839c?pid=3a93c2c6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479579"/>
                <a:ext cx="10899648" cy="1592199"/>
              </a:xfrm>
              <a:prstGeom prst="rect">
                <a:avLst/>
              </a:prstGeom>
              <a:blipFill rotWithShape="1">
                <a:blip r:embed="rId1"/>
                <a:stretch>
                  <a:fillRect l="-2" t="-2" r="1" b="-3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QO_4_BD.120_2#72a9a839c?colgroup=11,5,5,5,5&amp;pid=3a93c2c6c&amp;color=0,0,0&amp;vtp=1&amp;bbb=1"/>
              <p:cNvGraphicFramePr>
                <a:graphicFrameLocks noGrp="1"/>
              </p:cNvGraphicFramePr>
              <p:nvPr/>
            </p:nvGraphicFramePr>
            <p:xfrm>
              <a:off x="649224" y="3199765"/>
              <a:ext cx="10844784" cy="997332"/>
            </p:xfrm>
            <a:graphic>
              <a:graphicData uri="http://schemas.openxmlformats.org/drawingml/2006/table">
                <a:tbl>
                  <a:tblPr/>
                  <a:tblGrid>
                    <a:gridCol w="3566160"/>
                    <a:gridCol w="1819656"/>
                    <a:gridCol w="1819656"/>
                    <a:gridCol w="1819656"/>
                    <a:gridCol w="1819656"/>
                  </a:tblGrid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加入稀硫酸的质量/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溶液增加的质量/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QO_4_BD.120_2#72a9a839c?colgroup=11,5,5,5,5&amp;pid=3a93c2c6c&amp;color=0,0,0&amp;vtp=1&amp;bbb=1"/>
              <p:cNvGraphicFramePr>
                <a:graphicFrameLocks noGrp="1"/>
              </p:cNvGraphicFramePr>
              <p:nvPr/>
            </p:nvGraphicFramePr>
            <p:xfrm>
              <a:off x="649224" y="3199765"/>
              <a:ext cx="10844784" cy="997332"/>
            </p:xfrm>
            <a:graphic>
              <a:graphicData uri="http://schemas.openxmlformats.org/drawingml/2006/table">
                <a:tbl>
                  <a:tblPr/>
                  <a:tblGrid>
                    <a:gridCol w="3566160"/>
                    <a:gridCol w="1819656"/>
                    <a:gridCol w="1819656"/>
                    <a:gridCol w="1819656"/>
                    <a:gridCol w="1819656"/>
                  </a:tblGrid>
                  <a:tr h="4984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91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O_4_BD.120_3#72a9a839c?pid=3a93c2c6c&amp;color=0,0,0&amp;vtp=1&amp;bbb=1"/>
          <p:cNvSpPr/>
          <p:nvPr/>
        </p:nvSpPr>
        <p:spPr>
          <a:xfrm>
            <a:off x="649224" y="4330065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说明：菱镁矿中的杂质不溶于水，不与酸发生反应。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121_1#0e4f77ed0?pid=72a9a839c&amp;color=0,0,0&amp;vtp=1&amp;bt=1&amp;bbb=1"/>
              <p:cNvSpPr/>
              <p:nvPr/>
            </p:nvSpPr>
            <p:spPr>
              <a:xfrm>
                <a:off x="649224" y="859537"/>
                <a:ext cx="10899648" cy="484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g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菱镁矿与稀硫酸完全反应，生成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:r>
                  <a:rPr lang="en-US" altLang="zh-CN" sz="24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121_1#0e4f77ed0?pid=72a9a839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59537"/>
                <a:ext cx="10899648" cy="484124"/>
              </a:xfrm>
              <a:prstGeom prst="rect">
                <a:avLst/>
              </a:prstGeom>
              <a:blipFill rotWithShape="1">
                <a:blip r:embed="rId1"/>
                <a:stretch>
                  <a:fillRect l="-2" t="-79" r="1" b="-12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122_1#0e4f77ed0.blank?pid=72a9a839c&amp;color=0,0,0&amp;vpa=40&amp;vtp=1&amp;bbb=1"/>
              <p:cNvSpPr/>
              <p:nvPr/>
            </p:nvSpPr>
            <p:spPr>
              <a:xfrm>
                <a:off x="8038942" y="924242"/>
                <a:ext cx="773176" cy="3534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122_1#0e4f77ed0.blank?pid=72a9a839c&amp;color=0,0,0&amp;vpa=4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8942" y="924242"/>
                <a:ext cx="773176" cy="353441"/>
              </a:xfrm>
              <a:prstGeom prst="rect">
                <a:avLst/>
              </a:prstGeom>
              <a:blipFill rotWithShape="1">
                <a:blip r:embed="rId2"/>
                <a:stretch>
                  <a:fillRect l="-62" t="-90" r="29" b="-7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123_1#0e4f77ed0?pid=72a9a839c&amp;color=0,0,0&amp;vtp=1&amp;bbb=1&amp;hb=1"/>
              <p:cNvSpPr/>
              <p:nvPr/>
            </p:nvSpPr>
            <p:spPr>
              <a:xfrm>
                <a:off x="649224" y="1344295"/>
                <a:ext cx="10899648" cy="1592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碳酸镁和稀硫酸反应生成硫酸镁、二氧化碳和水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，二氧化碳和氢氧化钠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溶液反应生成碳酸钠和水，故氢氧化钠溶液增加的质量即为反应生成二氧化碳的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，生成二氧化碳的质量为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123_1#0e4f77ed0?pid=72a9a839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344295"/>
                <a:ext cx="10899648" cy="1592199"/>
              </a:xfrm>
              <a:prstGeom prst="rect">
                <a:avLst/>
              </a:prstGeom>
              <a:blipFill rotWithShape="1">
                <a:blip r:embed="rId3"/>
                <a:stretch>
                  <a:fillRect l="-2" r="1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24_1#a9ca0f559?pid=72a9a839c&amp;color=0,0,0&amp;vtp=1&amp;bt=1&amp;bbb=1"/>
              <p:cNvSpPr/>
              <p:nvPr/>
            </p:nvSpPr>
            <p:spPr>
              <a:xfrm>
                <a:off x="649224" y="864000"/>
                <a:ext cx="10899648" cy="484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（2）计算该菱镁矿中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MgCO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的质量分数（写出计算过程）。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5_BD.124_1#a9ca0f559?pid=72a9a839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864000"/>
                <a:ext cx="10899648" cy="484124"/>
              </a:xfrm>
              <a:prstGeom prst="rect">
                <a:avLst/>
              </a:prstGeom>
              <a:blipFill rotWithShape="1">
                <a:blip r:embed="rId1"/>
                <a:stretch>
                  <a:fillRect l="-2" t="-83" r="1" b="-12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25_1#a9ca0f559?pid=72a9a839c&amp;color=0,0,0&amp;vtp=1&amp;bbb=1"/>
              <p:cNvSpPr/>
              <p:nvPr/>
            </p:nvSpPr>
            <p:spPr>
              <a:xfrm>
                <a:off x="649224" y="1349775"/>
                <a:ext cx="10899648" cy="41067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解：设该菱镁矿中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MgCO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  <a:p>
                <a:pPr latinLnBrk="1">
                  <a:lnSpc>
                    <a:spcPts val="101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9"/>
                              <m:mcJc m:val="center"/>
                            </m:mcPr>
                          </m:mc>
                        </m:mcs>
                        <m:ctrlPr>
                          <a:rPr lang="ar-AE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ar-AE" altLang="zh-CN" sz="24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MgCO</m:t>
                              </m:r>
                            </m:e>
                            <m:sub>
                              <m:r>
                                <a:rPr lang="ar-AE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ar-AE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ar-AE" altLang="zh-CN" sz="24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ar-AE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ar-AE" altLang="zh-CN" sz="24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SO</m:t>
                              </m:r>
                            </m:e>
                            <m:sub>
                              <m:r>
                                <a:rPr lang="ar-AE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e>
                        <m:e>
                          <m:r>
                            <a:rPr lang="ar-AE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ar-AE" altLang="zh-CN" i="1" baseline="-3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ar-AE" altLang="zh-CN" sz="2400" b="0" i="1" baseline="-20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ar-AE" altLang="zh-CN" sz="2400" b="0" i="1" baseline="-800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ar-AE" altLang="zh-CN" sz="2400" b="0" baseline="-1200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ar-AE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ar-AE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  <m:e>
                          <m:sSub>
                            <m:sSubPr>
                              <m:ctrlPr>
                                <a:rPr lang="ar-AE" altLang="zh-CN" sz="24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MgSO</m:t>
                              </m:r>
                            </m:e>
                            <m:sub>
                              <m:r>
                                <a:rPr lang="ar-AE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e>
                        <m:e>
                          <m:r>
                            <a:rPr lang="ar-AE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ar-AE" altLang="zh-CN" sz="24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ar-AE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e>
                        <m:e>
                          <m:r>
                            <a:rPr lang="ar-AE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ar-AE" altLang="zh-CN" sz="24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ar-AE" altLang="zh-CN" sz="24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ar-AE" altLang="zh-CN" sz="24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ar-AE" altLang="zh-CN" sz="24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↑</m:t>
                              </m:r>
                            </m:e>
                          </m:d>
                        </m:e>
                      </m:mr>
                      <m:mr>
                        <m:e>
                          <m:r>
                            <a:rPr lang="ar-AE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88</m:t>
                          </m:r>
                        </m:e>
                        <m:e/>
                        <m:e/>
                        <m:e/>
                        <m:e/>
                        <m:e/>
                        <m:e/>
                        <m:e/>
                        <m:e>
                          <m:r>
                            <a:rPr lang="ar-AE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44</m:t>
                          </m:r>
                        </m:e>
                      </m:mr>
                      <m:mr>
                        <m:e>
                          <m:r>
                            <a:rPr lang="zh-CN" altLang="ar-AE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e/>
                        <m:e/>
                        <m:e/>
                        <m:e/>
                        <m:e/>
                        <m:e/>
                        <m:e/>
                        <m:e>
                          <m:r>
                            <a:rPr lang="ar-AE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ar-AE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ar-AE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ar-AE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zh-CN" sz="24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g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4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84</m:t>
                        </m:r>
                      </m:num>
                      <m:den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44</m:t>
                        </m:r>
                      </m:den>
                    </m:f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400" dirty="0"/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8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4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该菱镁矿中碳酸镁的质量分数为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g</m:t>
                        </m:r>
                      </m:num>
                      <m:den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g</m:t>
                        </m:r>
                      </m:den>
                    </m:f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100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%=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84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：该菱镁矿中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MgCO</m:t>
                        </m:r>
                      </m:e>
                      <m:sub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的质量分数为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84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3" name="QO_5_AN.125_1#a9ca0f559?pid=72a9a839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1349775"/>
                <a:ext cx="10899648" cy="4106799"/>
              </a:xfrm>
              <a:prstGeom prst="rect">
                <a:avLst/>
              </a:prstGeom>
              <a:blipFill rotWithShape="1">
                <a:blip r:embed="rId2"/>
                <a:stretch>
                  <a:fillRect l="-2" t="-10" r="1" b="-1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51d04f18f?lid=351a1a007&amp;cid=351a1a007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512" y="2432304"/>
            <a:ext cx="393192" cy="356616"/>
          </a:xfrm>
          <a:prstGeom prst="rect">
            <a:avLst/>
          </a:prstGeom>
        </p:spPr>
      </p:pic>
      <p:sp>
        <p:nvSpPr>
          <p:cNvPr id="3" name="C_1#目录1:51d04f18f?lid=351a1a007&amp;cid=351a1a007&amp;vtp=1&amp;bt=1&amp;bbb=1">
            <a:hlinkClick r:id="rId1" action="ppaction://hlinksldjump"/>
          </p:cNvPr>
          <p:cNvSpPr/>
          <p:nvPr/>
        </p:nvSpPr>
        <p:spPr>
          <a:xfrm>
            <a:off x="4636008" y="2340864"/>
            <a:ext cx="3456432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44145" algn="l" latinLnBrk="1">
              <a:lnSpc>
                <a:spcPts val="4600"/>
              </a:lnSpc>
            </a:pPr>
            <a:r>
              <a:rPr lang="en-US" altLang="zh-CN" sz="3200" b="1" i="0" u="sng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一、选择题</a:t>
            </a:r>
            <a:endParaRPr lang="en-US" altLang="zh-CN" sz="3200" dirty="0"/>
          </a:p>
        </p:txBody>
      </p:sp>
      <p:pic>
        <p:nvPicPr>
          <p:cNvPr id="4" name="C_1#目录1:51d04f18f?lid=ffeb2ecaf&amp;cid=ffeb2ecaf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512" y="3255264"/>
            <a:ext cx="393192" cy="356616"/>
          </a:xfrm>
          <a:prstGeom prst="rect">
            <a:avLst/>
          </a:prstGeom>
        </p:spPr>
      </p:pic>
      <p:sp>
        <p:nvSpPr>
          <p:cNvPr id="5" name="C_1#目录1:51d04f18f?lid=ffeb2ecaf&amp;cid=ffeb2ecaf&amp;vtp=1&amp;bbb=1">
            <a:hlinkClick r:id="rId3" action="ppaction://hlinksldjump"/>
          </p:cNvPr>
          <p:cNvSpPr/>
          <p:nvPr/>
        </p:nvSpPr>
        <p:spPr>
          <a:xfrm>
            <a:off x="4636008" y="3163824"/>
            <a:ext cx="3456432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44145" algn="l" latinLnBrk="1">
              <a:lnSpc>
                <a:spcPts val="4600"/>
              </a:lnSpc>
            </a:pPr>
            <a:r>
              <a:rPr lang="en-US" altLang="zh-CN" sz="3200" b="1" i="0" u="sng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二、填空及简答题</a:t>
            </a:r>
            <a:endParaRPr lang="en-US" altLang="zh-CN" sz="3200" dirty="0"/>
          </a:p>
        </p:txBody>
      </p:sp>
      <p:pic>
        <p:nvPicPr>
          <p:cNvPr id="6" name="C_1#目录1:51d04f18f?lid=2d3364eba&amp;cid=2d3364eba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512" y="4087368"/>
            <a:ext cx="393192" cy="356616"/>
          </a:xfrm>
          <a:prstGeom prst="rect">
            <a:avLst/>
          </a:prstGeom>
        </p:spPr>
      </p:pic>
      <p:sp>
        <p:nvSpPr>
          <p:cNvPr id="7" name="C_1#目录1:51d04f18f?lid=2d3364eba&amp;cid=2d3364eba&amp;vtp=1&amp;bbb=1">
            <a:hlinkClick r:id="rId4" action="ppaction://hlinksldjump"/>
          </p:cNvPr>
          <p:cNvSpPr/>
          <p:nvPr/>
        </p:nvSpPr>
        <p:spPr>
          <a:xfrm>
            <a:off x="4636008" y="3995928"/>
            <a:ext cx="3456432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44145" algn="l" latinLnBrk="1">
              <a:lnSpc>
                <a:spcPts val="4600"/>
              </a:lnSpc>
            </a:pPr>
            <a:r>
              <a:rPr lang="en-US" altLang="zh-CN" sz="3200" b="1" i="0" u="sng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三、实验及探究题</a:t>
            </a:r>
            <a:endParaRPr lang="en-US" altLang="zh-CN" sz="3200" dirty="0"/>
          </a:p>
        </p:txBody>
      </p:sp>
      <p:pic>
        <p:nvPicPr>
          <p:cNvPr id="8" name="C_1#目录1:51d04f18f?lid=3a93c2c6c&amp;cid=3a93c2c6c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512" y="4919472"/>
            <a:ext cx="393192" cy="356616"/>
          </a:xfrm>
          <a:prstGeom prst="rect">
            <a:avLst/>
          </a:prstGeom>
        </p:spPr>
      </p:pic>
      <p:sp>
        <p:nvSpPr>
          <p:cNvPr id="9" name="C_1#目录1:51d04f18f?lid=3a93c2c6c&amp;cid=3a93c2c6c&amp;vtp=1&amp;bbb=1">
            <a:hlinkClick r:id="rId5" action="ppaction://hlinksldjump"/>
          </p:cNvPr>
          <p:cNvSpPr/>
          <p:nvPr/>
        </p:nvSpPr>
        <p:spPr>
          <a:xfrm>
            <a:off x="4636008" y="4828032"/>
            <a:ext cx="3456432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44145" algn="l" latinLnBrk="1">
              <a:lnSpc>
                <a:spcPts val="4600"/>
              </a:lnSpc>
            </a:pPr>
            <a:r>
              <a:rPr lang="en-US" altLang="zh-CN" sz="3200" b="1" i="0" u="sng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四、计算题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968d0415f?pid=8e0206b87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6179" y="830313"/>
            <a:ext cx="146304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4_BD#968d0415f?pid=8e0206b87&amp;color=0,0,0&amp;vtp=1&amp;bt=1&amp;bbb=1"/>
              <p:cNvSpPr/>
              <p:nvPr/>
            </p:nvSpPr>
            <p:spPr>
              <a:xfrm>
                <a:off x="649224" y="647433"/>
                <a:ext cx="10894782" cy="102368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4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时间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45</m:t>
                    </m:r>
                    <m:r>
                      <m:rPr>
                        <m:nor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满分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：100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.</a:t>
                </a:r>
                <a:endParaRPr lang="en-US" altLang="zh-CN" sz="900" b="0" i="0" kern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可能用到的相对原子质量：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H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</m:t>
                    </m:r>
                    <m:r>
                      <m:rPr>
                        <m:sty m:val="p"/>
                      </m:rP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C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12</m:t>
                    </m:r>
                  </m:oMath>
                </a14:m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O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16</m:t>
                    </m:r>
                  </m:oMath>
                </a14:m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Na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23</m:t>
                    </m:r>
                  </m:oMath>
                </a14:m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Mg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24</m:t>
                    </m:r>
                  </m:oMath>
                </a14:m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Cl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35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.</m:t>
                    </m:r>
                    <m:r>
                      <a:rPr kumimoji="0" lang="en-US" altLang="zh-C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5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900" dirty="0"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P_4_BD#968d0415f?pid=8e0206b8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647433"/>
                <a:ext cx="10894782" cy="1023684"/>
              </a:xfrm>
              <a:prstGeom prst="rect">
                <a:avLst/>
              </a:prstGeom>
              <a:blipFill rotWithShape="1">
                <a:blip r:embed="rId2"/>
                <a:stretch>
                  <a:fillRect l="-2" t="-36" r="3" b="-6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_BD#968d0415f?pid=8e0206b87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0556" y="844029"/>
            <a:ext cx="192024" cy="15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4_BD#968d0415f?pid=8e0206b87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2241" y="848601"/>
            <a:ext cx="146304" cy="14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C_3_BD#351a1a007?pid=51d04f18f&amp;color=46,117,182&amp;vtp=1&amp;bbb=1&amp;hb=1"/>
          <p:cNvSpPr/>
          <p:nvPr/>
        </p:nvSpPr>
        <p:spPr>
          <a:xfrm>
            <a:off x="649224" y="1679944"/>
            <a:ext cx="10899648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一、选择题（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个小题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每小题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36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每小题只有一个选项</a:t>
            </a:r>
            <a:endParaRPr lang="en-US" altLang="zh-CN" sz="2800" b="1" i="0">
              <a:solidFill>
                <a:srgbClr val="2E75B6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2E75B6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符合题意</a:t>
            </a:r>
            <a:r>
              <a:rPr lang="en-US" altLang="zh-CN" sz="2800" b="1" i="0" dirty="0">
                <a:solidFill>
                  <a:srgbClr val="2E75B6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4_BD.1_1#0a80b680e?vop=1&amp;pid=351a1a007&amp;color=0,0,0&amp;vtp=1&amp;bbb=1&amp;hb=1"/>
          <p:cNvSpPr/>
          <p:nvPr/>
        </p:nvSpPr>
        <p:spPr>
          <a:xfrm>
            <a:off x="649224" y="2651500"/>
            <a:ext cx="10899648" cy="8333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[2025四川泸州一模]</a:t>
            </a:r>
            <a:r>
              <a:rPr lang="en-US" altLang="zh-CN" sz="24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提高安全意识，谨防意外发生。浓硫酸试剂瓶上的标志应该</a:t>
            </a:r>
            <a:endParaRPr lang="en-US" altLang="zh-CN" sz="24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4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4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4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400" dirty="0"/>
          </a:p>
        </p:txBody>
      </p:sp>
      <p:sp>
        <p:nvSpPr>
          <p:cNvPr id="9" name="QC_4_AN.2_1#0a80b680e.bracket?vop=1&amp;pid=351a1a007&amp;color=0,0,0&amp;vpa=1&amp;vtp=1"/>
          <p:cNvSpPr/>
          <p:nvPr/>
        </p:nvSpPr>
        <p:spPr>
          <a:xfrm>
            <a:off x="1338993" y="3092170"/>
            <a:ext cx="441325" cy="3928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400" dirty="0"/>
          </a:p>
        </p:txBody>
      </p:sp>
      <p:pic>
        <p:nvPicPr>
          <p:cNvPr id="10" name="QC_4_BD.1_2#0a80b680e.choice_image?htil=1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816" y="3581283"/>
            <a:ext cx="1280160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4_BD.1_3#0a80b680e?htil=1&amp;vop=1&amp;pid=351a1a007&amp;color=0,0,0&amp;vtp=1&amp;bbb=1"/>
          <p:cNvSpPr/>
          <p:nvPr/>
        </p:nvSpPr>
        <p:spPr>
          <a:xfrm>
            <a:off x="649224" y="4934425"/>
            <a:ext cx="2724912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A.腐蚀性物质</a:t>
            </a:r>
            <a:endParaRPr lang="en-US" altLang="zh-CN" sz="2400" dirty="0"/>
          </a:p>
        </p:txBody>
      </p:sp>
      <p:pic>
        <p:nvPicPr>
          <p:cNvPr id="12" name="QC_4_BD.1_4#0a80b680e.choice_image?htil=1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4136" y="3619296"/>
            <a:ext cx="1243584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3" name="QC_4_BD.1_5#0a80b680e?htil=1&amp;vop=1&amp;pid=351a1a007&amp;color=0,0,0&amp;vtp=1&amp;bbb=1"/>
          <p:cNvSpPr/>
          <p:nvPr/>
        </p:nvSpPr>
        <p:spPr>
          <a:xfrm>
            <a:off x="3255264" y="4968576"/>
            <a:ext cx="2724912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B.易于自燃的物质</a:t>
            </a:r>
            <a:endParaRPr lang="en-US" altLang="zh-CN" sz="2400" dirty="0"/>
          </a:p>
        </p:txBody>
      </p:sp>
      <p:pic>
        <p:nvPicPr>
          <p:cNvPr id="14" name="QC_4_BD.1_6#0a80b680e.choice_image?htil=1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619296"/>
            <a:ext cx="1243584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5" name="QC_4_BD.1_7#0a80b680e?htil=1&amp;vop=1&amp;pid=351a1a007&amp;color=0,0,0&amp;vtp=1&amp;bbb=1"/>
          <p:cNvSpPr/>
          <p:nvPr/>
        </p:nvSpPr>
        <p:spPr>
          <a:xfrm>
            <a:off x="6099048" y="4934425"/>
            <a:ext cx="2724912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C.爆炸性物质</a:t>
            </a:r>
            <a:endParaRPr lang="en-US" altLang="zh-CN" sz="2400" dirty="0"/>
          </a:p>
        </p:txBody>
      </p:sp>
      <p:pic>
        <p:nvPicPr>
          <p:cNvPr id="16" name="QC_4_BD.1_8#0a80b680e.choice_image?htil=1&amp;vop=1&amp;pid=351a1a007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3960" y="3628440"/>
            <a:ext cx="1234440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7" name="QC_4_BD.1_9#0a80b680e?htil=1&amp;vop=1&amp;pid=351a1a007&amp;color=0,0,0&amp;vtp=1&amp;bbb=1"/>
          <p:cNvSpPr/>
          <p:nvPr/>
        </p:nvSpPr>
        <p:spPr>
          <a:xfrm>
            <a:off x="8817864" y="4934425"/>
            <a:ext cx="2724912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D.毒性物质</a:t>
            </a:r>
            <a:endParaRPr lang="en-US" altLang="zh-CN" sz="2400" dirty="0"/>
          </a:p>
        </p:txBody>
      </p:sp>
      <p:sp>
        <p:nvSpPr>
          <p:cNvPr id="6" name="QC_4_AS.3_1#0a80b680e?vop=1&amp;pid=351a1a007&amp;color=0,0,0&amp;vtp=1&amp;bbb=1&amp;hb=1"/>
          <p:cNvSpPr/>
          <p:nvPr/>
        </p:nvSpPr>
        <p:spPr>
          <a:xfrm>
            <a:off x="649224" y="5452700"/>
            <a:ext cx="10899648" cy="8333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</a:t>
            </a:r>
            <a:r>
              <a:rPr lang="en-US" altLang="zh-CN" sz="24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4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浓硫酸具有强烈的腐蚀性，因此，浓硫酸试剂瓶上的标志应该为“腐蚀性</a:t>
            </a:r>
            <a:endParaRPr lang="en-US" altLang="zh-CN" sz="24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24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”，故选A。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M_4_BD.4_1#1dd5437ac?pid=351a1a007&amp;color=0,0,0&amp;vtp=1&amp;bt=1&amp;bbb=1&amp;hb=1"/>
              <p:cNvSpPr/>
              <p:nvPr/>
            </p:nvSpPr>
            <p:spPr>
              <a:xfrm>
                <a:off x="649224" y="639412"/>
                <a:ext cx="10899648" cy="1592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新考向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|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传统文化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夫土壤之性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有酸碱之异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知土壤之性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择地而耕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方能得谷之丰收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。”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某校兴趣小组开展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探究土壤酸碱性对植物生长的影响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跨学科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实践活动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完成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∼</m:t>
                    </m:r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题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M_4_BD.4_1#1dd5437ac?pid=351a1a0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639412"/>
                <a:ext cx="10899648" cy="1592199"/>
              </a:xfrm>
              <a:prstGeom prst="rect">
                <a:avLst/>
              </a:prstGeom>
              <a:blipFill rotWithShape="1">
                <a:blip r:embed="rId1"/>
                <a:stretch>
                  <a:fillRect l="-2" t="-38" r="-634" b="-3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BD.5_1#743361822?vop=1&amp;pid=1dd5437ac&amp;color=0,0,0&amp;vtp=1&amp;bt=1&amp;bbb=1&amp;hb=1"/>
          <p:cNvSpPr/>
          <p:nvPr/>
        </p:nvSpPr>
        <p:spPr>
          <a:xfrm>
            <a:off x="649224" y="2139342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[2025山东青岛城阳区期末]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小组同学为“知土壤之性”进行下列操作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，其中不正确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AN.6_1#743361822.bracket?vop=1&amp;pid=1dd5437ac&amp;color=0,0,0&amp;vpa=2&amp;vtp=1"/>
          <p:cNvSpPr/>
          <p:nvPr/>
        </p:nvSpPr>
        <p:spPr>
          <a:xfrm>
            <a:off x="1491392" y="2686712"/>
            <a:ext cx="441325" cy="478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400" dirty="0"/>
          </a:p>
        </p:txBody>
      </p:sp>
      <p:pic>
        <p:nvPicPr>
          <p:cNvPr id="5" name="QC_5_BD.5_2#743361822.choice_image?htil=1&amp;vop=1&amp;pid=1dd5437ac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8148" y="3366415"/>
            <a:ext cx="966488" cy="103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5_3#743361822?htil=1&amp;vop=1&amp;pid=1dd5437ac&amp;color=0,0,0&amp;vtp=1&amp;bbb=1"/>
          <p:cNvSpPr/>
          <p:nvPr/>
        </p:nvSpPr>
        <p:spPr>
          <a:xfrm>
            <a:off x="913919" y="4430609"/>
            <a:ext cx="2724912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A.溶解</a:t>
            </a:r>
            <a:endParaRPr lang="en-US" altLang="zh-CN" sz="2400" dirty="0"/>
          </a:p>
        </p:txBody>
      </p:sp>
      <p:pic>
        <p:nvPicPr>
          <p:cNvPr id="7" name="QC_5_BD.5_4#743361822.choice_image?htil=1&amp;vop=1&amp;pid=1dd5437a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6363" y="3264181"/>
            <a:ext cx="894261" cy="116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5_BD.5_5#743361822?htil=1&amp;vop=1&amp;pid=1dd5437ac&amp;color=0,0,0&amp;vtp=1&amp;bbb=1"/>
          <p:cNvSpPr/>
          <p:nvPr/>
        </p:nvSpPr>
        <p:spPr>
          <a:xfrm>
            <a:off x="3374136" y="4442639"/>
            <a:ext cx="2724912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B.过滤</a:t>
            </a:r>
            <a:endParaRPr lang="en-US" altLang="zh-CN" sz="2400" dirty="0"/>
          </a:p>
        </p:txBody>
      </p:sp>
      <p:pic>
        <p:nvPicPr>
          <p:cNvPr id="9" name="QC_5_BD.5_6#743361822.choice_image?htil=1&amp;vop=1&amp;pid=1dd5437ac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9546" y="3117588"/>
            <a:ext cx="653522" cy="128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5_BD.5_7#743361822?htil=1&amp;vop=1&amp;pid=1dd5437ac&amp;color=0,0,0&amp;vtp=1&amp;bbb=1"/>
          <p:cNvSpPr/>
          <p:nvPr/>
        </p:nvSpPr>
        <p:spPr>
          <a:xfrm>
            <a:off x="5812351" y="4426263"/>
            <a:ext cx="2724912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C.测酸碱性</a:t>
            </a:r>
            <a:endParaRPr lang="en-US" altLang="zh-CN" sz="2400" dirty="0"/>
          </a:p>
        </p:txBody>
      </p:sp>
      <p:pic>
        <p:nvPicPr>
          <p:cNvPr id="11" name="QC_5_BD.5_8#743361822.choice_image?htil=1&amp;vop=1&amp;pid=1dd5437ac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6255" y="3143328"/>
            <a:ext cx="1307952" cy="117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C_5_BD.5_9#743361822?htil=1&amp;vop=1&amp;pid=1dd5437ac&amp;color=0,0,0&amp;vtp=1&amp;bbb=1"/>
              <p:cNvSpPr/>
              <p:nvPr/>
            </p:nvSpPr>
            <p:spPr>
              <a:xfrm>
                <a:off x="8823960" y="4449564"/>
                <a:ext cx="2724912" cy="47733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12" name="QC_5_BD.5_9#743361822?htil=1&amp;vop=1&amp;pid=1dd5437a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3960" y="4449564"/>
                <a:ext cx="2724912" cy="477330"/>
              </a:xfrm>
              <a:prstGeom prst="rect">
                <a:avLst/>
              </a:prstGeom>
              <a:blipFill rotWithShape="1">
                <a:blip r:embed="rId6"/>
                <a:stretch>
                  <a:fillRect t="-25" r="5" b="-14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C_5_AS.7_1#743361822?vop=1&amp;pid=1dd5437ac&amp;color=0,0,0&amp;vtp=1&amp;bbb=1&amp;hb=1"/>
              <p:cNvSpPr/>
              <p:nvPr/>
            </p:nvSpPr>
            <p:spPr>
              <a:xfrm>
                <a:off x="649224" y="4980880"/>
                <a:ext cx="10899648" cy="127787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试纸测定溶液的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，正确的操作方法为在洁净干燥的玻璃片或白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瓷板上放一片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试纸，用玻璃棒蘸取待测溶液，滴到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试纸上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，将试纸显示的颜</a:t>
                </a:r>
                <a:endParaRPr lang="en-US" altLang="zh-CN" sz="24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色与标准比色卡对照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，读出对应的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。不能将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试纸伸入待测溶液中，D错误。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13" name="QC_5_AS.7_1#743361822?vop=1&amp;pid=1dd5437a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4980880"/>
                <a:ext cx="10899648" cy="1277874"/>
              </a:xfrm>
              <a:prstGeom prst="rect">
                <a:avLst/>
              </a:prstGeom>
              <a:blipFill rotWithShape="1">
                <a:blip r:embed="rId7"/>
                <a:stretch>
                  <a:fillRect l="-2" t="-45" r="-10" b="-2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1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_1#4e4055960?pid=1dd5437ac&amp;color=0,0,0&amp;vtp=1&amp;bt=1&amp;bbb=1"/>
          <p:cNvSpPr/>
          <p:nvPr/>
        </p:nvSpPr>
        <p:spPr>
          <a:xfrm>
            <a:off x="649224" y="859536"/>
            <a:ext cx="10899648" cy="484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[2025云南中考]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云南是“植物王国”，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下列植物适宜在碱性土壤中生长的是(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B_5_BD.8_2#4e4055960?colgroup=8,4,7,7,4&amp;pid=1dd5437ac&amp;color=0,0,0&amp;vtp=1&amp;bbb=1"/>
              <p:cNvGraphicFramePr>
                <a:graphicFrameLocks noGrp="1"/>
              </p:cNvGraphicFramePr>
              <p:nvPr/>
            </p:nvGraphicFramePr>
            <p:xfrm>
              <a:off x="649224" y="1471295"/>
              <a:ext cx="10863072" cy="1478281"/>
            </p:xfrm>
            <a:graphic>
              <a:graphicData uri="http://schemas.openxmlformats.org/drawingml/2006/table">
                <a:tbl>
                  <a:tblPr/>
                  <a:tblGrid>
                    <a:gridCol w="2615184"/>
                    <a:gridCol w="1618488"/>
                    <a:gridCol w="2505456"/>
                    <a:gridCol w="2505456"/>
                    <a:gridCol w="1618488"/>
                  </a:tblGrid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46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植物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薄荷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草莓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水仙花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玫瑰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849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适宜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∼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～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∼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∼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B_5_BD.8_2#4e4055960?colgroup=8,4,7,7,4&amp;pid=1dd5437ac&amp;color=0,0,0&amp;vtp=1&amp;bbb=1"/>
              <p:cNvGraphicFramePr>
                <a:graphicFrameLocks noGrp="1"/>
              </p:cNvGraphicFramePr>
              <p:nvPr/>
            </p:nvGraphicFramePr>
            <p:xfrm>
              <a:off x="649224" y="1471295"/>
              <a:ext cx="10863072" cy="1478281"/>
            </p:xfrm>
            <a:graphic>
              <a:graphicData uri="http://schemas.openxmlformats.org/drawingml/2006/table">
                <a:tbl>
                  <a:tblPr/>
                  <a:tblGrid>
                    <a:gridCol w="2615184"/>
                    <a:gridCol w="1618488"/>
                    <a:gridCol w="2505456"/>
                    <a:gridCol w="2505456"/>
                    <a:gridCol w="1618488"/>
                  </a:tblGrid>
                  <a:tr h="4986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46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植物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薄荷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草莓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水仙花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玫瑰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851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5_AN.9_1#4e4055960.bracket?pid=1dd5437ac&amp;color=0,0,0&amp;vpa=3&amp;vtp=1"/>
          <p:cNvSpPr/>
          <p:nvPr/>
        </p:nvSpPr>
        <p:spPr>
          <a:xfrm>
            <a:off x="10575068" y="857631"/>
            <a:ext cx="441325" cy="48812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10_1#4e4055960?pid=1dd5437ac&amp;color=0,0,0&amp;vtp=1&amp;bbb=1"/>
              <p:cNvSpPr/>
              <p:nvPr/>
            </p:nvSpPr>
            <p:spPr>
              <a:xfrm>
                <a:off x="649224" y="3084195"/>
                <a:ext cx="10899648" cy="484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黑体" panose="02010609060101010101" pitchFamily="34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由表格中数据可知，薄荷的适宜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∼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，为碱性。故选A。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B_5_AS.10_1#4e4055960?pid=1dd5437a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3084195"/>
                <a:ext cx="10899648" cy="484124"/>
              </a:xfrm>
              <a:prstGeom prst="rect">
                <a:avLst/>
              </a:prstGeom>
              <a:blipFill rotWithShape="1">
                <a:blip r:embed="rId2"/>
                <a:stretch>
                  <a:fillRect l="-2" r="1" b="-12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M_4_EX.11_1#1dd5437ac?pid=351a1a007&amp;color=0,0,0&amp;vtp=1&amp;bt=1&amp;bbb=1&amp;hb=1"/>
              <p:cNvSpPr/>
              <p:nvPr/>
            </p:nvSpPr>
            <p:spPr>
              <a:xfrm>
                <a:off x="649224" y="3743564"/>
                <a:ext cx="10899648" cy="2150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上分警示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测定溶液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的注意事项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不能将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试纸伸入待测溶液中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以免污染待测溶液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2）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不能用蒸馏水润湿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试纸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否则会导致酸性溶液测得的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偏大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碱性溶液</a:t>
                </a:r>
                <a:endParaRPr lang="en-US" altLang="zh-CN" sz="2400" b="0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测得的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偏小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3" name="QM_4_EX.11_1#1dd5437ac?pid=351a1a0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4" y="3743564"/>
                <a:ext cx="10899648" cy="2150999"/>
              </a:xfrm>
              <a:prstGeom prst="rect">
                <a:avLst/>
              </a:prstGeom>
              <a:blipFill rotWithShape="1">
                <a:blip r:embed="rId3"/>
                <a:stretch>
                  <a:fillRect l="-2" t="-11" r="1" b="-2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2_1#08e25b896?vop=1&amp;pid=351a1a007&amp;color=0,0,0&amp;vtp=1&amp;bt=1&amp;bbb=1&amp;hb=1"/>
          <p:cNvSpPr/>
          <p:nvPr/>
        </p:nvSpPr>
        <p:spPr>
          <a:xfrm>
            <a:off x="649224" y="864000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C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仿宋" panose="02010609060101010101" pitchFamily="34" charset="-122"/>
                <a:cs typeface="Times New Roman" panose="02020603050405020304" pitchFamily="34" charset="-120"/>
              </a:rPr>
              <a:t>[2025河南南阳月考]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化学实验员整理试剂时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，发现前一天使用过的一瓶浓盐酸和</a:t>
            </a:r>
            <a:endParaRPr lang="en-US" altLang="zh-CN" sz="24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一瓶浓硫酸瓶塞没有盖上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请分析这可能导致两瓶试剂发生的共同变化是(</a:t>
            </a:r>
            <a:r>
              <a:rPr lang="en-US" altLang="zh-CN" sz="24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3" name="QC_4_AN.13_1#08e25b896.bracket?vop=1&amp;pid=351a1a007&amp;color=0,0,0&amp;vpa=4&amp;vtp=1"/>
          <p:cNvSpPr/>
          <p:nvPr/>
        </p:nvSpPr>
        <p:spPr>
          <a:xfrm>
            <a:off x="10648061" y="1411370"/>
            <a:ext cx="423926" cy="478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400" dirty="0"/>
          </a:p>
        </p:txBody>
      </p:sp>
      <p:sp>
        <p:nvSpPr>
          <p:cNvPr id="4" name="QC_4_BD.12_2#08e25b896.choices?vop=1&amp;pid=351a1a007&amp;color=0,0,0&amp;vtp=1&amp;bbb=1"/>
          <p:cNvSpPr/>
          <p:nvPr/>
        </p:nvSpPr>
        <p:spPr>
          <a:xfrm>
            <a:off x="649224" y="1971821"/>
            <a:ext cx="10899648" cy="1033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5555615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.溶液的质量减小</a:t>
            </a:r>
            <a:r>
              <a:rPr lang="en-US" altLang="zh-CN" sz="24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.瓶口形成白雾</a:t>
            </a:r>
            <a:endParaRPr lang="en-US" altLang="zh-CN" sz="2400" dirty="0"/>
          </a:p>
          <a:p>
            <a:pPr latinLnBrk="1">
              <a:lnSpc>
                <a:spcPts val="4200"/>
              </a:lnSpc>
              <a:tabLst>
                <a:tab pos="5555615" algn="l"/>
              </a:tabLst>
            </a:pP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C.溶质质量分数减小</a:t>
            </a:r>
            <a:r>
              <a:rPr lang="en-US" altLang="zh-CN" sz="24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.颜色发生改变</a:t>
            </a:r>
            <a:endParaRPr lang="en-US" altLang="zh-CN" sz="2400" dirty="0"/>
          </a:p>
        </p:txBody>
      </p:sp>
      <p:sp>
        <p:nvSpPr>
          <p:cNvPr id="5" name="QC_4_AS.14_1#08e25b896?vop=1&amp;pid=351a1a007&amp;color=0,0,0&amp;vtp=1&amp;bbb=1&amp;hb=1"/>
          <p:cNvSpPr/>
          <p:nvPr/>
        </p:nvSpPr>
        <p:spPr>
          <a:xfrm>
            <a:off x="649224" y="3075451"/>
            <a:ext cx="10899648" cy="27097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浓盐酸具有挥发性，敞口放置在空气中，溶质质量减小，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溶剂质量不变，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则溶液质量减小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，溶质质量分数减小；浓硫酸具有吸水性，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敞口放置在空气中，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溶质质量不变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，溶剂质量增大，则溶液质量增大，溶质质量分数减小，A错误,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C正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。浓盐酸具有挥发性，敞口放置瓶口会形成白雾;浓硫酸具有吸水性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，敞口放置</a:t>
            </a:r>
            <a:endParaRPr lang="en-US" altLang="zh-CN" sz="24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瓶口无明显现象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，B错误。浓盐酸、浓硫酸敞口放置，颜色均不变，D错误。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9556</Words>
  <Application>WPS 演示</Application>
  <PresentationFormat>宽屏</PresentationFormat>
  <Paragraphs>668</Paragraphs>
  <Slides>48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微软雅黑</vt:lpstr>
      <vt:lpstr>楷体</vt:lpstr>
      <vt:lpstr>楷体</vt:lpstr>
      <vt:lpstr>Times New Roman</vt:lpstr>
      <vt:lpstr>Calibri (正文)</vt:lpstr>
      <vt:lpstr>Times New Roman</vt:lpstr>
      <vt:lpstr>黑体</vt:lpstr>
      <vt:lpstr>黑体</vt:lpstr>
      <vt:lpstr>Cambria Math</vt:lpstr>
      <vt:lpstr>宋体</vt:lpstr>
      <vt:lpstr>仿宋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众望教育张亚新</cp:lastModifiedBy>
  <cp:revision>4</cp:revision>
  <dcterms:created xsi:type="dcterms:W3CDTF">2025-09-02T06:16:00Z</dcterms:created>
  <dcterms:modified xsi:type="dcterms:W3CDTF">2025-09-03T06:41:42Z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ADFFFD86DCD04B86962FB9BAB5C0F0DF_12</vt:lpwstr>
  </property>
  <property fmtid="{D5CDD505-2E9C-101B-9397-08002B2CF9AE}" pid="3" name="KSOProductBuildVer">
    <vt:lpwstr>2052-12.1.0.22529</vt:lpwstr>
  </property>
</Properties>
</file>